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1" r:id="rId4"/>
    <p:sldId id="277" r:id="rId5"/>
    <p:sldId id="281" r:id="rId6"/>
    <p:sldId id="282" r:id="rId7"/>
    <p:sldId id="285" r:id="rId8"/>
    <p:sldId id="278" r:id="rId9"/>
    <p:sldId id="298" r:id="rId10"/>
    <p:sldId id="304" r:id="rId11"/>
    <p:sldId id="299" r:id="rId12"/>
    <p:sldId id="300" r:id="rId13"/>
    <p:sldId id="305" r:id="rId14"/>
    <p:sldId id="292" r:id="rId15"/>
    <p:sldId id="293" r:id="rId16"/>
    <p:sldId id="291" r:id="rId17"/>
    <p:sldId id="294" r:id="rId18"/>
    <p:sldId id="279" r:id="rId19"/>
    <p:sldId id="303" r:id="rId20"/>
    <p:sldId id="286" r:id="rId21"/>
    <p:sldId id="287" r:id="rId22"/>
    <p:sldId id="288" r:id="rId23"/>
    <p:sldId id="289" r:id="rId24"/>
    <p:sldId id="290" r:id="rId25"/>
    <p:sldId id="280" r:id="rId26"/>
    <p:sldId id="276" r:id="rId2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pos="272">
          <p15:clr>
            <a:srgbClr val="A4A3A4"/>
          </p15:clr>
        </p15:guide>
        <p15:guide id="9" pos="5488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3288">
          <p15:clr>
            <a:srgbClr val="A4A3A4"/>
          </p15:clr>
        </p15:guide>
        <p15:guide id="14" pos="3379">
          <p15:clr>
            <a:srgbClr val="A4A3A4"/>
          </p15:clr>
        </p15:guide>
        <p15:guide id="15" pos="3719">
          <p15:clr>
            <a:srgbClr val="A4A3A4"/>
          </p15:clr>
        </p15:guide>
        <p15:guide id="16" pos="3810">
          <p15:clr>
            <a:srgbClr val="A4A3A4"/>
          </p15:clr>
        </p15:guide>
        <p15:guide id="17" pos="4173">
          <p15:clr>
            <a:srgbClr val="A4A3A4"/>
          </p15:clr>
        </p15:guide>
        <p15:guide id="18" pos="4263">
          <p15:clr>
            <a:srgbClr val="A4A3A4"/>
          </p15:clr>
        </p15:guide>
        <p15:guide id="19" pos="4604">
          <p15:clr>
            <a:srgbClr val="A4A3A4"/>
          </p15:clr>
        </p15:guide>
        <p15:guide id="20" pos="4694">
          <p15:clr>
            <a:srgbClr val="A4A3A4"/>
          </p15:clr>
        </p15:guide>
        <p15:guide id="21" pos="5057">
          <p15:clr>
            <a:srgbClr val="A4A3A4"/>
          </p15:clr>
        </p15:guide>
        <p15:guide id="22" pos="5148">
          <p15:clr>
            <a:srgbClr val="A4A3A4"/>
          </p15:clr>
        </p15:guide>
        <p15:guide id="23" pos="2472">
          <p15:clr>
            <a:srgbClr val="A4A3A4"/>
          </p15:clr>
        </p15:guide>
        <p15:guide id="24" pos="2381">
          <p15:clr>
            <a:srgbClr val="A4A3A4"/>
          </p15:clr>
        </p15:guide>
        <p15:guide id="25" pos="2041">
          <p15:clr>
            <a:srgbClr val="A4A3A4"/>
          </p15:clr>
        </p15:guide>
        <p15:guide id="26" pos="1950">
          <p15:clr>
            <a:srgbClr val="A4A3A4"/>
          </p15:clr>
        </p15:guide>
        <p15:guide id="27" pos="1587">
          <p15:clr>
            <a:srgbClr val="A4A3A4"/>
          </p15:clr>
        </p15:guide>
        <p15:guide id="28" pos="1497">
          <p15:clr>
            <a:srgbClr val="A4A3A4"/>
          </p15:clr>
        </p15:guide>
        <p15:guide id="29" pos="1156">
          <p15:clr>
            <a:srgbClr val="A4A3A4"/>
          </p15:clr>
        </p15:guide>
        <p15:guide id="30" pos="1066">
          <p15:clr>
            <a:srgbClr val="A4A3A4"/>
          </p15:clr>
        </p15:guide>
        <p15:guide id="31" pos="703">
          <p15:clr>
            <a:srgbClr val="A4A3A4"/>
          </p15:clr>
        </p15:guide>
        <p15:guide id="32" pos="612">
          <p15:clr>
            <a:srgbClr val="A4A3A4"/>
          </p15:clr>
        </p15:guide>
        <p15:guide id="33" pos="136">
          <p15:clr>
            <a:srgbClr val="A4A3A4"/>
          </p15:clr>
        </p15:guide>
        <p15:guide id="34" pos="5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6E6E"/>
    <a:srgbClr val="BEC3C8"/>
    <a:srgbClr val="EB829B"/>
    <a:srgbClr val="D20537"/>
    <a:srgbClr val="8C9196"/>
    <a:srgbClr val="2D373C"/>
    <a:srgbClr val="1EA5A5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34A77-774C-47EF-82E0-3AE790EF66B2}" v="128" dt="2023-06-05T08:58:36.00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6247" autoAdjust="0"/>
  </p:normalViewPr>
  <p:slideViewPr>
    <p:cSldViewPr showGuides="1">
      <p:cViewPr varScale="1">
        <p:scale>
          <a:sx n="78" d="100"/>
          <a:sy n="78" d="100"/>
        </p:scale>
        <p:origin x="1565" y="72"/>
      </p:cViewPr>
      <p:guideLst>
        <p:guide orient="horz" pos="3929"/>
        <p:guide orient="horz" pos="255"/>
        <p:guide orient="horz" pos="958"/>
        <p:guide orient="horz" pos="4065"/>
        <p:guide orient="horz" pos="4110"/>
        <p:guide orient="horz" pos="142"/>
        <p:guide orient="horz" pos="4178"/>
        <p:guide pos="272"/>
        <p:guide pos="5488"/>
        <p:guide pos="2880"/>
        <p:guide pos="2835"/>
        <p:guide pos="2925"/>
        <p:guide pos="3288"/>
        <p:guide pos="3379"/>
        <p:guide pos="3719"/>
        <p:guide pos="3810"/>
        <p:guide pos="4173"/>
        <p:guide pos="4263"/>
        <p:guide pos="4604"/>
        <p:guide pos="4694"/>
        <p:guide pos="5057"/>
        <p:guide pos="5148"/>
        <p:guide pos="2472"/>
        <p:guide pos="2381"/>
        <p:guide pos="2041"/>
        <p:guide pos="1950"/>
        <p:guide pos="1587"/>
        <p:guide pos="1497"/>
        <p:guide pos="1156"/>
        <p:guide pos="1066"/>
        <p:guide pos="703"/>
        <p:guide pos="612"/>
        <p:guide pos="136"/>
        <p:guide pos="56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18.05.2024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CH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24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we look at adolescents, what can be their unique struggles?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095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846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research state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resources of families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  <a:p>
            <a:r>
              <a:rPr lang="de-CH" dirty="0"/>
              <a:t>And social </a:t>
            </a:r>
            <a:r>
              <a:rPr lang="de-CH" dirty="0" err="1"/>
              <a:t>resources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667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me get to the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part of my presentation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how can parents help?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803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415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234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1002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043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417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962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330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Let´s begin.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Katja Herrmann Aegerter and due to my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husband´s career with the Swiss Foreign Service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 have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 my home country of Germany 16 years ago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have never looked back. Life and career took us to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postings in Washington DC, Bern (Switzerland), Bishkek (Kyrgyzstan) and now Skopje (North Macedonia).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Along the way, we have not only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added two family members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(one of which is a true Washingtonian) but I have made a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career change and studied psychology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My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 thesis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already treated the topic of Third Culture Kids and their experience during their mobile childhood years. At this point, I am nearing the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of my 2</a:t>
            </a:r>
            <a:r>
              <a:rPr lang="en-US" sz="18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Ph.D. year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Home Abroad Program at the faculty for Clinical Psychology and Psychotherapy of Basel University, Switzerland.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 Abroad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came to life thanks to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colleagues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mine, who worked as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counsellors at an Expat Clinic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Basel, which is part of the University Psychotherapy Center. Basel has a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number of expats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due to the pharma sector being located there.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Expat clinic, my colleagues, who are specialised on treating children and adolescents 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observed patterns in the children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moved to Switzerland due to the parental careers. 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reality they saw in the clinic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they wanted to 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the causes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these particular challenges of those children. So far, they have successfully 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2 articles, 4 more are currently accepted by journals or under review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should be published very soon. I am 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working on two more articles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will in total in the frame of my </a:t>
            </a:r>
            <a:r>
              <a:rPr lang="en-GB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publishing 3-4 articles on this topic.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73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264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48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43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41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865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what are the specific challenges?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6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3"/>
            <a:ext cx="8928100" cy="48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" y="369229"/>
            <a:ext cx="1588313" cy="5687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Autor</a:t>
            </a:r>
            <a:r>
              <a:rPr lang="en-GB" dirty="0"/>
              <a:t>, DD.MM.YY</a:t>
            </a:r>
          </a:p>
        </p:txBody>
      </p:sp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5"/>
            <a:ext cx="8928100" cy="277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Autor</a:t>
            </a:r>
            <a:r>
              <a:rPr lang="en-GB" dirty="0"/>
              <a:t>, DD.MM.YY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0"/>
            <a:ext cx="8712200" cy="36353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" y="369229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6192838" cy="396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767513" y="1520825"/>
            <a:ext cx="1944687" cy="47164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799" y="1520824"/>
            <a:ext cx="4068763" cy="2592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7" y="1520825"/>
            <a:ext cx="4068763" cy="2592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43437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2663826" cy="327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901714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240088" y="1520825"/>
            <a:ext cx="2663826" cy="327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240088" y="4901715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48374" y="1524273"/>
            <a:ext cx="2663826" cy="327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048374" y="4905163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404813"/>
            <a:ext cx="8280400" cy="5112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1" y="5625244"/>
            <a:ext cx="8280400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20826"/>
            <a:ext cx="828020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800" y="6524626"/>
            <a:ext cx="2159000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/>
              <a:t>Title of presentation, author, DD.MM.YY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60232" y="6525344"/>
            <a:ext cx="1908212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525344"/>
            <a:ext cx="143756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2000" y="6453188"/>
            <a:ext cx="828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Family Mobility, Third Culture Kids &amp; Mental Health</a:t>
            </a:r>
            <a:endParaRPr lang="en-GB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50" y="2564904"/>
            <a:ext cx="6800850" cy="2304256"/>
          </a:xfrm>
        </p:spPr>
        <p:txBody>
          <a:bodyPr/>
          <a:lstStyle/>
          <a:p>
            <a:r>
              <a:rPr lang="en-GB" dirty="0"/>
              <a:t>EUFASA Conference, Madrid, June 2023</a:t>
            </a:r>
          </a:p>
          <a:p>
            <a:endParaRPr lang="en-GB" dirty="0"/>
          </a:p>
          <a:p>
            <a:r>
              <a:rPr lang="en-GB" dirty="0"/>
              <a:t>Katja Herrmann Aegerter, katja.herrmannaegerter@unibas.ch</a:t>
            </a:r>
          </a:p>
          <a:p>
            <a:endParaRPr lang="en-GB" dirty="0"/>
          </a:p>
          <a:p>
            <a:r>
              <a:rPr lang="en-GB" dirty="0"/>
              <a:t>University of Basel</a:t>
            </a:r>
            <a:endParaRPr lang="de-CH" dirty="0"/>
          </a:p>
          <a:p>
            <a:r>
              <a:rPr lang="en-GB" dirty="0"/>
              <a:t>Faculty of Psychology</a:t>
            </a:r>
            <a:endParaRPr lang="de-CH" dirty="0"/>
          </a:p>
          <a:p>
            <a:r>
              <a:rPr lang="de-CH" dirty="0"/>
              <a:t>Division of Clinical Psychology and </a:t>
            </a:r>
            <a:r>
              <a:rPr lang="de-CH" dirty="0" err="1"/>
              <a:t>Psychotherapy</a:t>
            </a:r>
            <a:endParaRPr lang="de-CH" dirty="0"/>
          </a:p>
          <a:p>
            <a:r>
              <a:rPr lang="en-GB" dirty="0" err="1"/>
              <a:t>Missionsstrasse</a:t>
            </a:r>
            <a:r>
              <a:rPr lang="en-GB" dirty="0"/>
              <a:t> 60/62</a:t>
            </a:r>
            <a:endParaRPr lang="de-CH" dirty="0"/>
          </a:p>
          <a:p>
            <a:r>
              <a:rPr lang="en-GB" dirty="0"/>
              <a:t>4055 Basel, Switzerland</a:t>
            </a:r>
            <a:endParaRPr lang="de-CH" dirty="0"/>
          </a:p>
          <a:p>
            <a:r>
              <a:rPr lang="en-GB" dirty="0" err="1"/>
              <a:t>psycho.unibas.ch</a:t>
            </a:r>
            <a:endParaRPr lang="de-CH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5E5-38BA-5CE6-DF51-18E77EE3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FEED-C6CC-FDD9-BD7E-683393B2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60749"/>
            <a:ext cx="8280200" cy="4896520"/>
          </a:xfrm>
        </p:spPr>
        <p:txBody>
          <a:bodyPr/>
          <a:lstStyle/>
          <a:p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Emotional Development </a:t>
            </a:r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continued</a:t>
            </a:r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de-CH" b="1" dirty="0" err="1"/>
              <a:t>Grief</a:t>
            </a:r>
            <a:r>
              <a:rPr lang="de-CH" b="1" dirty="0"/>
              <a:t> and Loss</a:t>
            </a:r>
          </a:p>
          <a:p>
            <a:pPr marL="285750" indent="-285750">
              <a:buFontTx/>
              <a:buChar char="-"/>
            </a:pPr>
            <a:r>
              <a:rPr lang="de-CH" dirty="0" err="1"/>
              <a:t>Significant</a:t>
            </a:r>
            <a:r>
              <a:rPr lang="de-CH" dirty="0"/>
              <a:t> </a:t>
            </a:r>
            <a:r>
              <a:rPr lang="de-CH" dirty="0" err="1"/>
              <a:t>losses</a:t>
            </a:r>
            <a:r>
              <a:rPr lang="de-CH" dirty="0"/>
              <a:t> and </a:t>
            </a:r>
            <a:r>
              <a:rPr lang="de-CH" dirty="0" err="1"/>
              <a:t>grief</a:t>
            </a:r>
            <a:r>
              <a:rPr lang="de-CH" dirty="0"/>
              <a:t> </a:t>
            </a:r>
            <a:r>
              <a:rPr lang="de-CH" dirty="0" err="1"/>
              <a:t>experiences</a:t>
            </a:r>
            <a:r>
              <a:rPr lang="de-CH" dirty="0"/>
              <a:t>: </a:t>
            </a:r>
            <a:r>
              <a:rPr lang="de-CH" dirty="0" err="1"/>
              <a:t>leaving</a:t>
            </a:r>
            <a:r>
              <a:rPr lang="de-CH" dirty="0"/>
              <a:t>, multiple </a:t>
            </a:r>
            <a:r>
              <a:rPr lang="de-CH" dirty="0" err="1"/>
              <a:t>goodbyes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Unresolved</a:t>
            </a:r>
            <a:r>
              <a:rPr lang="de-CH" dirty="0"/>
              <a:t> </a:t>
            </a:r>
            <a:r>
              <a:rPr lang="de-CH" dirty="0" err="1"/>
              <a:t>grief</a:t>
            </a:r>
            <a:r>
              <a:rPr lang="de-CH" dirty="0"/>
              <a:t>: </a:t>
            </a:r>
            <a:r>
              <a:rPr lang="de-CH" dirty="0" err="1"/>
              <a:t>disenfranchised</a:t>
            </a:r>
            <a:r>
              <a:rPr lang="de-CH" dirty="0"/>
              <a:t>/</a:t>
            </a:r>
            <a:r>
              <a:rPr lang="de-CH" dirty="0" err="1"/>
              <a:t>hidden</a:t>
            </a:r>
            <a:r>
              <a:rPr lang="de-CH" dirty="0"/>
              <a:t> </a:t>
            </a:r>
            <a:r>
              <a:rPr lang="de-CH" dirty="0" err="1"/>
              <a:t>losses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Losses</a:t>
            </a:r>
            <a:r>
              <a:rPr lang="de-CH" dirty="0"/>
              <a:t> </a:t>
            </a:r>
            <a:r>
              <a:rPr lang="de-CH" dirty="0" err="1"/>
              <a:t>relate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, </a:t>
            </a:r>
            <a:r>
              <a:rPr lang="de-CH" dirty="0" err="1"/>
              <a:t>pets</a:t>
            </a:r>
            <a:r>
              <a:rPr lang="de-CH" dirty="0"/>
              <a:t>, </a:t>
            </a:r>
            <a:r>
              <a:rPr lang="de-CH" dirty="0" err="1"/>
              <a:t>possessions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Existential </a:t>
            </a:r>
            <a:r>
              <a:rPr lang="de-CH" dirty="0" err="1"/>
              <a:t>losses</a:t>
            </a:r>
            <a:r>
              <a:rPr lang="de-CH" dirty="0"/>
              <a:t> </a:t>
            </a:r>
            <a:r>
              <a:rPr lang="de-CH" dirty="0" err="1"/>
              <a:t>tied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identity</a:t>
            </a:r>
            <a:r>
              <a:rPr lang="de-CH" dirty="0"/>
              <a:t> and </a:t>
            </a:r>
            <a:r>
              <a:rPr lang="de-CH" dirty="0" err="1"/>
              <a:t>home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Processed</a:t>
            </a:r>
            <a:r>
              <a:rPr lang="de-CH" dirty="0"/>
              <a:t> and </a:t>
            </a:r>
            <a:r>
              <a:rPr lang="de-CH" dirty="0" err="1"/>
              <a:t>resolved</a:t>
            </a:r>
            <a:r>
              <a:rPr lang="de-CH" dirty="0"/>
              <a:t> </a:t>
            </a:r>
            <a:r>
              <a:rPr lang="de-CH" dirty="0" err="1"/>
              <a:t>grief</a:t>
            </a:r>
            <a:r>
              <a:rPr lang="de-CH" dirty="0"/>
              <a:t> </a:t>
            </a:r>
            <a:r>
              <a:rPr lang="de-CH" dirty="0" err="1"/>
              <a:t>significantly</a:t>
            </a:r>
            <a:r>
              <a:rPr lang="de-CH" dirty="0"/>
              <a:t> </a:t>
            </a:r>
            <a:r>
              <a:rPr lang="de-CH" dirty="0" err="1"/>
              <a:t>affects</a:t>
            </a:r>
            <a:r>
              <a:rPr lang="de-CH" dirty="0"/>
              <a:t> TCKs emotional well-</a:t>
            </a:r>
            <a:r>
              <a:rPr lang="de-CH" dirty="0" err="1"/>
              <a:t>being</a:t>
            </a:r>
            <a:endParaRPr lang="de-CH" dirty="0"/>
          </a:p>
          <a:p>
            <a:pPr marL="285750" indent="-285750">
              <a:buFontTx/>
              <a:buChar char="-"/>
            </a:pPr>
            <a:endParaRPr lang="de-CH" dirty="0"/>
          </a:p>
          <a:p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Social</a:t>
            </a:r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/Relational Development</a:t>
            </a:r>
          </a:p>
          <a:p>
            <a:endParaRPr lang="de-CH" b="1" dirty="0"/>
          </a:p>
          <a:p>
            <a:r>
              <a:rPr lang="de-CH" b="1" dirty="0" err="1"/>
              <a:t>Friendships</a:t>
            </a:r>
            <a:r>
              <a:rPr lang="de-CH" b="1" dirty="0"/>
              <a:t>/</a:t>
            </a:r>
            <a:r>
              <a:rPr lang="de-CH" b="1" dirty="0" err="1"/>
              <a:t>relationships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Challenge: </a:t>
            </a:r>
            <a:r>
              <a:rPr lang="de-CH" dirty="0" err="1"/>
              <a:t>Forming-losing-reforming</a:t>
            </a:r>
            <a:r>
              <a:rPr lang="de-CH" dirty="0"/>
              <a:t> of </a:t>
            </a:r>
            <a:r>
              <a:rPr lang="de-CH" dirty="0" err="1"/>
              <a:t>friendships</a:t>
            </a:r>
            <a:r>
              <a:rPr lang="de-CH" dirty="0"/>
              <a:t> &amp; </a:t>
            </a:r>
            <a:r>
              <a:rPr lang="de-CH" dirty="0" err="1"/>
              <a:t>maintenance</a:t>
            </a:r>
            <a:r>
              <a:rPr lang="de-CH" dirty="0"/>
              <a:t> of </a:t>
            </a:r>
            <a:r>
              <a:rPr lang="de-CH" dirty="0" err="1"/>
              <a:t>friendships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Friendships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of </a:t>
            </a:r>
            <a:r>
              <a:rPr lang="de-CH" dirty="0" err="1"/>
              <a:t>numerous</a:t>
            </a:r>
            <a:r>
              <a:rPr lang="de-CH" dirty="0"/>
              <a:t> TCK </a:t>
            </a:r>
            <a:r>
              <a:rPr lang="de-CH" dirty="0" err="1"/>
              <a:t>issues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Friendship</a:t>
            </a:r>
            <a:r>
              <a:rPr lang="de-CH" dirty="0"/>
              <a:t> </a:t>
            </a:r>
            <a:r>
              <a:rPr lang="de-CH" dirty="0" err="1"/>
              <a:t>difficulties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repatriating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Characteristics</a:t>
            </a:r>
            <a:r>
              <a:rPr lang="de-CH" dirty="0"/>
              <a:t> of TCK </a:t>
            </a:r>
            <a:r>
              <a:rPr lang="de-CH" dirty="0" err="1"/>
              <a:t>friendship</a:t>
            </a:r>
            <a:r>
              <a:rPr lang="de-CH" dirty="0"/>
              <a:t> </a:t>
            </a:r>
            <a:r>
              <a:rPr lang="de-CH" dirty="0" err="1"/>
              <a:t>building</a:t>
            </a:r>
            <a:r>
              <a:rPr lang="de-CH" dirty="0"/>
              <a:t>: </a:t>
            </a:r>
            <a:r>
              <a:rPr lang="de-CH" dirty="0" err="1"/>
              <a:t>socially-connected</a:t>
            </a:r>
            <a:r>
              <a:rPr lang="de-CH" dirty="0"/>
              <a:t>, </a:t>
            </a:r>
            <a:r>
              <a:rPr lang="de-CH" dirty="0" err="1"/>
              <a:t>emotionally-connected</a:t>
            </a:r>
            <a:r>
              <a:rPr lang="de-CH" dirty="0"/>
              <a:t>, </a:t>
            </a:r>
            <a:r>
              <a:rPr lang="de-CH" dirty="0" err="1"/>
              <a:t>functionally-connected</a:t>
            </a:r>
            <a:r>
              <a:rPr lang="de-CH" dirty="0"/>
              <a:t>: TCKs </a:t>
            </a:r>
            <a:r>
              <a:rPr lang="de-CH" dirty="0" err="1"/>
              <a:t>chose</a:t>
            </a:r>
            <a:r>
              <a:rPr lang="de-CH" dirty="0"/>
              <a:t> form of </a:t>
            </a:r>
            <a:r>
              <a:rPr lang="de-CH" dirty="0" err="1"/>
              <a:t>relationship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least emotional </a:t>
            </a:r>
            <a:r>
              <a:rPr lang="de-CH" dirty="0" err="1"/>
              <a:t>investment</a:t>
            </a:r>
            <a:r>
              <a:rPr lang="de-CH" dirty="0"/>
              <a:t> (</a:t>
            </a:r>
            <a:r>
              <a:rPr lang="de-CH" dirty="0" err="1"/>
              <a:t>socially-connected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functionally-connected</a:t>
            </a:r>
            <a:r>
              <a:rPr lang="de-CH" dirty="0"/>
              <a:t>)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4F3C-64E6-9086-A113-299002A4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DD90-B641-DDD7-B21A-C4F1A7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0B2DB0-2E87-C113-2AB2-506545D0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15252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5E5-38BA-5CE6-DF51-18E77EE3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FEED-C6CC-FDD9-BD7E-683393B2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Social</a:t>
            </a:r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/Relational Development </a:t>
            </a:r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continued</a:t>
            </a:r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de-CH" b="1" dirty="0"/>
          </a:p>
          <a:p>
            <a:r>
              <a:rPr lang="de-CH" b="1" dirty="0" err="1"/>
              <a:t>Intercultural</a:t>
            </a:r>
            <a:r>
              <a:rPr lang="de-CH" b="1" dirty="0"/>
              <a:t> </a:t>
            </a:r>
            <a:r>
              <a:rPr lang="de-CH" b="1" dirty="0" err="1"/>
              <a:t>sensitivity</a:t>
            </a:r>
            <a:r>
              <a:rPr lang="de-CH" b="1" dirty="0"/>
              <a:t>/</a:t>
            </a:r>
            <a:r>
              <a:rPr lang="de-CH" b="1" dirty="0" err="1"/>
              <a:t>competence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TCKs </a:t>
            </a:r>
            <a:r>
              <a:rPr lang="de-CH" dirty="0" err="1"/>
              <a:t>significantly</a:t>
            </a:r>
            <a:r>
              <a:rPr lang="de-CH" dirty="0"/>
              <a:t> </a:t>
            </a:r>
            <a:r>
              <a:rPr lang="de-CH" dirty="0" err="1"/>
              <a:t>higher</a:t>
            </a:r>
            <a:r>
              <a:rPr lang="de-CH" dirty="0"/>
              <a:t> social </a:t>
            </a:r>
            <a:r>
              <a:rPr lang="de-CH" dirty="0" err="1"/>
              <a:t>sensitivity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Competent</a:t>
            </a:r>
            <a:r>
              <a:rPr lang="de-CH" dirty="0"/>
              <a:t> </a:t>
            </a:r>
            <a:r>
              <a:rPr lang="de-CH" dirty="0" err="1"/>
              <a:t>intercultural</a:t>
            </a:r>
            <a:r>
              <a:rPr lang="de-CH" dirty="0"/>
              <a:t> </a:t>
            </a:r>
            <a:r>
              <a:rPr lang="de-CH" dirty="0" err="1"/>
              <a:t>communicators</a:t>
            </a:r>
            <a:r>
              <a:rPr lang="de-CH" dirty="0"/>
              <a:t> (</a:t>
            </a:r>
            <a:r>
              <a:rPr lang="de-CH" dirty="0" err="1"/>
              <a:t>despite</a:t>
            </a:r>
            <a:r>
              <a:rPr lang="de-CH" dirty="0"/>
              <a:t> </a:t>
            </a:r>
            <a:r>
              <a:rPr lang="de-CH" dirty="0" err="1"/>
              <a:t>struggles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sense of </a:t>
            </a:r>
            <a:r>
              <a:rPr lang="de-CH" dirty="0" err="1"/>
              <a:t>belonging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 err="1"/>
              <a:t>Tolerance</a:t>
            </a:r>
            <a:r>
              <a:rPr lang="de-CH" b="1" dirty="0"/>
              <a:t>/</a:t>
            </a:r>
            <a:r>
              <a:rPr lang="de-CH" b="1" dirty="0" err="1"/>
              <a:t>attitude</a:t>
            </a:r>
            <a:r>
              <a:rPr lang="de-CH" b="1" dirty="0"/>
              <a:t> </a:t>
            </a:r>
            <a:r>
              <a:rPr lang="de-CH" b="1" dirty="0" err="1"/>
              <a:t>towards</a:t>
            </a:r>
            <a:r>
              <a:rPr lang="de-CH" b="1" dirty="0"/>
              <a:t> </a:t>
            </a:r>
            <a:r>
              <a:rPr lang="de-CH" b="1" dirty="0" err="1"/>
              <a:t>other</a:t>
            </a:r>
            <a:r>
              <a:rPr lang="de-CH" b="1" dirty="0"/>
              <a:t> </a:t>
            </a:r>
            <a:r>
              <a:rPr lang="de-CH" b="1" dirty="0" err="1"/>
              <a:t>cultures</a:t>
            </a:r>
            <a:r>
              <a:rPr lang="de-CH" b="1" dirty="0"/>
              <a:t>/</a:t>
            </a:r>
            <a:r>
              <a:rPr lang="de-CH" b="1" dirty="0" err="1"/>
              <a:t>religions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TCKs </a:t>
            </a:r>
            <a:r>
              <a:rPr lang="de-CH" dirty="0" err="1"/>
              <a:t>more</a:t>
            </a:r>
            <a:r>
              <a:rPr lang="de-CH" dirty="0"/>
              <a:t> tolerant </a:t>
            </a:r>
            <a:r>
              <a:rPr lang="de-CH" dirty="0" err="1"/>
              <a:t>views</a:t>
            </a:r>
            <a:r>
              <a:rPr lang="de-CH" dirty="0"/>
              <a:t> </a:t>
            </a:r>
            <a:r>
              <a:rPr lang="de-CH" dirty="0" err="1"/>
              <a:t>toward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cultures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err="1"/>
              <a:t>Religious</a:t>
            </a:r>
            <a:r>
              <a:rPr lang="de-CH" dirty="0"/>
              <a:t> </a:t>
            </a:r>
            <a:r>
              <a:rPr lang="de-CH" dirty="0" err="1"/>
              <a:t>tolerance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desire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all </a:t>
            </a:r>
            <a:r>
              <a:rPr lang="de-CH" dirty="0" err="1"/>
              <a:t>religions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treated</a:t>
            </a:r>
            <a:r>
              <a:rPr lang="de-CH" dirty="0"/>
              <a:t> </a:t>
            </a:r>
            <a:r>
              <a:rPr lang="de-CH" dirty="0" err="1"/>
              <a:t>fairly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TCKs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cultural</a:t>
            </a:r>
            <a:r>
              <a:rPr lang="de-CH" dirty="0"/>
              <a:t> </a:t>
            </a:r>
            <a:r>
              <a:rPr lang="de-CH" dirty="0" err="1"/>
              <a:t>hybrids</a:t>
            </a:r>
            <a:r>
              <a:rPr lang="de-CH" dirty="0"/>
              <a:t>: TCK </a:t>
            </a:r>
            <a:r>
              <a:rPr lang="de-CH" dirty="0" err="1"/>
              <a:t>worldview</a:t>
            </a:r>
            <a:r>
              <a:rPr lang="de-CH" dirty="0"/>
              <a:t> </a:t>
            </a:r>
            <a:r>
              <a:rPr lang="de-CH" dirty="0" err="1"/>
              <a:t>orientation</a:t>
            </a:r>
            <a:r>
              <a:rPr lang="de-CH" dirty="0"/>
              <a:t> </a:t>
            </a:r>
            <a:r>
              <a:rPr lang="de-CH" dirty="0" err="1"/>
              <a:t>capable</a:t>
            </a:r>
            <a:r>
              <a:rPr lang="de-CH" dirty="0"/>
              <a:t> of </a:t>
            </a:r>
            <a:r>
              <a:rPr lang="de-CH" dirty="0" err="1"/>
              <a:t>holding</a:t>
            </a:r>
            <a:r>
              <a:rPr lang="de-CH" dirty="0"/>
              <a:t> 2 </a:t>
            </a:r>
            <a:r>
              <a:rPr lang="de-CH" dirty="0" err="1"/>
              <a:t>polarities</a:t>
            </a:r>
            <a:r>
              <a:rPr lang="de-CH" dirty="0"/>
              <a:t> – </a:t>
            </a:r>
            <a:r>
              <a:rPr lang="de-CH" dirty="0" err="1"/>
              <a:t>ethnocentric</a:t>
            </a:r>
            <a:r>
              <a:rPr lang="de-CH" dirty="0"/>
              <a:t> and ethnorelative</a:t>
            </a:r>
          </a:p>
          <a:p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4F3C-64E6-9086-A113-299002A4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DD90-B641-DDD7-B21A-C4F1A7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60BFC3-B289-171E-CA57-33DE395D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65289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5E5-38BA-5CE6-DF51-18E77EE3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FEED-C6CC-FDD9-BD7E-683393B2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27784"/>
            <a:ext cx="8280200" cy="4716462"/>
          </a:xfrm>
        </p:spPr>
        <p:txBody>
          <a:bodyPr/>
          <a:lstStyle/>
          <a:p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Identity Development</a:t>
            </a:r>
          </a:p>
          <a:p>
            <a:endParaRPr lang="de-CH" dirty="0"/>
          </a:p>
          <a:p>
            <a:r>
              <a:rPr lang="de-CH" b="1" dirty="0" err="1"/>
              <a:t>Belongingness</a:t>
            </a:r>
            <a:r>
              <a:rPr lang="de-CH" b="1" dirty="0"/>
              <a:t> &amp; Home</a:t>
            </a:r>
          </a:p>
          <a:p>
            <a:pPr marL="285750" indent="-285750">
              <a:buFontTx/>
              <a:buChar char="-"/>
            </a:pPr>
            <a:r>
              <a:rPr lang="de-CH" dirty="0"/>
              <a:t>Prominent </a:t>
            </a:r>
            <a:r>
              <a:rPr lang="de-CH" dirty="0" err="1"/>
              <a:t>theme</a:t>
            </a:r>
            <a:r>
              <a:rPr lang="de-CH" dirty="0"/>
              <a:t> in TCK </a:t>
            </a:r>
            <a:r>
              <a:rPr lang="de-CH" dirty="0" err="1"/>
              <a:t>literature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Fit in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groups</a:t>
            </a:r>
            <a:r>
              <a:rPr lang="de-CH" dirty="0"/>
              <a:t> but lack </a:t>
            </a:r>
            <a:r>
              <a:rPr lang="de-CH" dirty="0" err="1"/>
              <a:t>belonging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any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Primary sense of </a:t>
            </a:r>
            <a:r>
              <a:rPr lang="de-CH" dirty="0" err="1"/>
              <a:t>belonging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TCKs </a:t>
            </a:r>
            <a:r>
              <a:rPr lang="de-CH" dirty="0" err="1"/>
              <a:t>or</a:t>
            </a:r>
            <a:r>
              <a:rPr lang="de-CH" dirty="0"/>
              <a:t> in </a:t>
            </a:r>
            <a:r>
              <a:rPr lang="de-CH" dirty="0" err="1"/>
              <a:t>multicultural</a:t>
            </a:r>
            <a:r>
              <a:rPr lang="de-CH" dirty="0"/>
              <a:t> </a:t>
            </a:r>
            <a:r>
              <a:rPr lang="de-CH" dirty="0" err="1"/>
              <a:t>settings</a:t>
            </a:r>
            <a:r>
              <a:rPr lang="de-CH" dirty="0"/>
              <a:t> (</a:t>
            </a:r>
            <a:r>
              <a:rPr lang="de-CH" dirty="0" err="1"/>
              <a:t>settings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normalize</a:t>
            </a:r>
            <a:r>
              <a:rPr lang="de-CH" dirty="0"/>
              <a:t> </a:t>
            </a:r>
            <a:r>
              <a:rPr lang="de-CH" dirty="0" err="1"/>
              <a:t>unconventional</a:t>
            </a:r>
            <a:r>
              <a:rPr lang="de-CH" dirty="0"/>
              <a:t> </a:t>
            </a:r>
            <a:r>
              <a:rPr lang="de-CH" dirty="0" err="1"/>
              <a:t>identity</a:t>
            </a:r>
            <a:r>
              <a:rPr lang="de-CH" dirty="0"/>
              <a:t> of TCKs)</a:t>
            </a:r>
          </a:p>
          <a:p>
            <a:pPr marL="285750" indent="-285750">
              <a:buFontTx/>
              <a:buChar char="-"/>
            </a:pPr>
            <a:r>
              <a:rPr lang="de-CH" dirty="0"/>
              <a:t>Home </a:t>
            </a:r>
            <a:r>
              <a:rPr lang="de-CH" dirty="0" err="1"/>
              <a:t>associated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friends</a:t>
            </a:r>
            <a:r>
              <a:rPr lang="de-CH" dirty="0"/>
              <a:t> and </a:t>
            </a:r>
            <a:r>
              <a:rPr lang="de-CH" dirty="0" err="1"/>
              <a:t>family</a:t>
            </a:r>
            <a:r>
              <a:rPr lang="de-CH" dirty="0"/>
              <a:t> (</a:t>
            </a:r>
            <a:r>
              <a:rPr lang="de-CH" dirty="0" err="1"/>
              <a:t>less</a:t>
            </a:r>
            <a:r>
              <a:rPr lang="de-CH" dirty="0"/>
              <a:t> a </a:t>
            </a:r>
            <a:r>
              <a:rPr lang="de-CH" dirty="0" err="1"/>
              <a:t>geographical</a:t>
            </a:r>
            <a:r>
              <a:rPr lang="de-CH" dirty="0"/>
              <a:t> </a:t>
            </a:r>
            <a:r>
              <a:rPr lang="de-CH" dirty="0" err="1"/>
              <a:t>location</a:t>
            </a:r>
            <a:r>
              <a:rPr lang="de-CH" dirty="0"/>
              <a:t>)</a:t>
            </a:r>
          </a:p>
          <a:p>
            <a:pPr marL="285750" indent="-285750">
              <a:buFontTx/>
              <a:buChar char="-"/>
            </a:pPr>
            <a:r>
              <a:rPr lang="de-CH" dirty="0"/>
              <a:t>Higher </a:t>
            </a:r>
            <a:r>
              <a:rPr lang="de-CH" dirty="0" err="1"/>
              <a:t>cultural</a:t>
            </a:r>
            <a:r>
              <a:rPr lang="de-CH" dirty="0"/>
              <a:t> </a:t>
            </a:r>
            <a:r>
              <a:rPr lang="de-CH" dirty="0" err="1"/>
              <a:t>homelessness</a:t>
            </a:r>
            <a:r>
              <a:rPr lang="de-CH" dirty="0"/>
              <a:t> </a:t>
            </a:r>
            <a:r>
              <a:rPr lang="de-CH" dirty="0" err="1"/>
              <a:t>associated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self-esteem</a:t>
            </a:r>
            <a:r>
              <a:rPr lang="de-CH" dirty="0"/>
              <a:t>, </a:t>
            </a:r>
            <a:r>
              <a:rPr lang="de-CH" dirty="0" err="1"/>
              <a:t>buffered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affirmation</a:t>
            </a:r>
            <a:r>
              <a:rPr lang="de-CH" dirty="0"/>
              <a:t>, </a:t>
            </a:r>
            <a:r>
              <a:rPr lang="de-CH" dirty="0" err="1"/>
              <a:t>belonging</a:t>
            </a:r>
            <a:r>
              <a:rPr lang="de-CH" dirty="0"/>
              <a:t> and </a:t>
            </a:r>
            <a:r>
              <a:rPr lang="de-CH" dirty="0" err="1"/>
              <a:t>committment</a:t>
            </a:r>
            <a:endParaRPr lang="de-CH" dirty="0"/>
          </a:p>
          <a:p>
            <a:endParaRPr lang="de-CH" dirty="0"/>
          </a:p>
          <a:p>
            <a:r>
              <a:rPr lang="de-CH" b="1" dirty="0"/>
              <a:t>Identity </a:t>
            </a:r>
            <a:r>
              <a:rPr lang="de-CH" b="1" dirty="0" err="1"/>
              <a:t>Negotiation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Multiple </a:t>
            </a:r>
            <a:r>
              <a:rPr lang="de-CH" dirty="0" err="1"/>
              <a:t>identities</a:t>
            </a:r>
            <a:r>
              <a:rPr lang="de-CH" dirty="0"/>
              <a:t> and </a:t>
            </a:r>
            <a:r>
              <a:rPr lang="de-CH" dirty="0" err="1"/>
              <a:t>feeling</a:t>
            </a:r>
            <a:r>
              <a:rPr lang="de-CH" dirty="0"/>
              <a:t> </a:t>
            </a:r>
            <a:r>
              <a:rPr lang="de-CH" dirty="0" err="1"/>
              <a:t>accepted</a:t>
            </a:r>
            <a:r>
              <a:rPr lang="de-CH" dirty="0"/>
              <a:t> in 2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cultures</a:t>
            </a:r>
            <a:r>
              <a:rPr lang="de-CH" dirty="0"/>
              <a:t>: </a:t>
            </a:r>
            <a:r>
              <a:rPr lang="de-CH" dirty="0" err="1"/>
              <a:t>adaptation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shifting </a:t>
            </a:r>
            <a:r>
              <a:rPr lang="de-CH" dirty="0" err="1"/>
              <a:t>identities</a:t>
            </a:r>
            <a:r>
              <a:rPr lang="de-CH" dirty="0"/>
              <a:t> </a:t>
            </a:r>
            <a:r>
              <a:rPr lang="de-CH" dirty="0" err="1"/>
              <a:t>depending</a:t>
            </a:r>
            <a:r>
              <a:rPr lang="de-CH" dirty="0"/>
              <a:t> on </a:t>
            </a:r>
            <a:r>
              <a:rPr lang="de-CH" dirty="0" err="1"/>
              <a:t>circumstances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Challenge: not </a:t>
            </a:r>
            <a:r>
              <a:rPr lang="de-CH" dirty="0" err="1"/>
              <a:t>feeling</a:t>
            </a:r>
            <a:r>
              <a:rPr lang="de-CH" dirty="0"/>
              <a:t> a strong sense of </a:t>
            </a:r>
            <a:r>
              <a:rPr lang="de-CH" dirty="0" err="1"/>
              <a:t>belonging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desire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belong</a:t>
            </a:r>
            <a:r>
              <a:rPr lang="de-CH" dirty="0"/>
              <a:t> </a:t>
            </a:r>
            <a:r>
              <a:rPr lang="de-CH" dirty="0" err="1"/>
              <a:t>somewhere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Frequent </a:t>
            </a:r>
            <a:r>
              <a:rPr lang="de-CH" dirty="0" err="1"/>
              <a:t>transitions</a:t>
            </a:r>
            <a:r>
              <a:rPr lang="de-CH" dirty="0"/>
              <a:t> </a:t>
            </a:r>
            <a:r>
              <a:rPr lang="de-CH" dirty="0" err="1"/>
              <a:t>might</a:t>
            </a:r>
            <a:r>
              <a:rPr lang="de-CH" dirty="0"/>
              <a:t> </a:t>
            </a:r>
            <a:r>
              <a:rPr lang="de-CH" dirty="0" err="1"/>
              <a:t>disrupt</a:t>
            </a:r>
            <a:r>
              <a:rPr lang="de-CH" dirty="0"/>
              <a:t> and slow TCKs </a:t>
            </a:r>
            <a:r>
              <a:rPr lang="de-CH" dirty="0" err="1"/>
              <a:t>process</a:t>
            </a:r>
            <a:r>
              <a:rPr lang="de-CH" dirty="0"/>
              <a:t> of </a:t>
            </a:r>
            <a:r>
              <a:rPr lang="de-CH" dirty="0" err="1"/>
              <a:t>identity</a:t>
            </a:r>
            <a:r>
              <a:rPr lang="de-CH" dirty="0"/>
              <a:t> </a:t>
            </a:r>
            <a:r>
              <a:rPr lang="de-CH" dirty="0" err="1"/>
              <a:t>development</a:t>
            </a:r>
            <a:r>
              <a:rPr lang="de-CH" dirty="0"/>
              <a:t> due </a:t>
            </a:r>
            <a:r>
              <a:rPr lang="de-CH" dirty="0" err="1"/>
              <a:t>to</a:t>
            </a:r>
            <a:r>
              <a:rPr lang="de-CH" dirty="0"/>
              <a:t> lack of </a:t>
            </a:r>
            <a:r>
              <a:rPr lang="de-CH" dirty="0" err="1"/>
              <a:t>stable</a:t>
            </a:r>
            <a:r>
              <a:rPr lang="de-CH" dirty="0"/>
              <a:t> </a:t>
            </a:r>
            <a:r>
              <a:rPr lang="de-CH" dirty="0" err="1"/>
              <a:t>reference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(</a:t>
            </a:r>
            <a:r>
              <a:rPr lang="de-CH" dirty="0" err="1"/>
              <a:t>impact</a:t>
            </a:r>
            <a:r>
              <a:rPr lang="de-CH" dirty="0"/>
              <a:t> on </a:t>
            </a:r>
            <a:r>
              <a:rPr lang="de-CH" dirty="0" err="1"/>
              <a:t>psychological</a:t>
            </a:r>
            <a:r>
              <a:rPr lang="de-CH" dirty="0"/>
              <a:t> well-</a:t>
            </a:r>
            <a:r>
              <a:rPr lang="de-CH" dirty="0" err="1"/>
              <a:t>being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4F3C-64E6-9086-A113-299002A4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DD90-B641-DDD7-B21A-C4F1A7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5E7C9B-EDFB-46F0-F925-DB8C5B60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81473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5E5-38BA-5CE6-DF51-18E77EE3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FEED-C6CC-FDD9-BD7E-683393B2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Identity Development </a:t>
            </a:r>
            <a:r>
              <a:rPr lang="de-CH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continued</a:t>
            </a:r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de-CH" dirty="0"/>
          </a:p>
          <a:p>
            <a:r>
              <a:rPr lang="de-CH" b="1" dirty="0"/>
              <a:t>Cultural </a:t>
            </a:r>
            <a:r>
              <a:rPr lang="de-CH" b="1" dirty="0" err="1"/>
              <a:t>Identification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TCKs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comfortable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individuals</a:t>
            </a:r>
            <a:r>
              <a:rPr lang="de-CH" dirty="0"/>
              <a:t> </a:t>
            </a:r>
            <a:r>
              <a:rPr lang="de-CH" dirty="0" err="1"/>
              <a:t>who</a:t>
            </a:r>
            <a:r>
              <a:rPr lang="de-CH" dirty="0"/>
              <a:t> </a:t>
            </a:r>
            <a:r>
              <a:rPr lang="de-CH" dirty="0" err="1"/>
              <a:t>share</a:t>
            </a:r>
            <a:r>
              <a:rPr lang="de-CH" dirty="0"/>
              <a:t> </a:t>
            </a:r>
            <a:r>
              <a:rPr lang="de-CH" dirty="0" err="1"/>
              <a:t>similar</a:t>
            </a:r>
            <a:r>
              <a:rPr lang="de-CH" dirty="0"/>
              <a:t> international </a:t>
            </a:r>
            <a:r>
              <a:rPr lang="de-CH" dirty="0" err="1"/>
              <a:t>experience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TCK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identity</a:t>
            </a:r>
            <a:r>
              <a:rPr lang="de-CH" dirty="0"/>
              <a:t>: </a:t>
            </a:r>
            <a:r>
              <a:rPr lang="de-CH" dirty="0" err="1"/>
              <a:t>shared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international </a:t>
            </a:r>
            <a:r>
              <a:rPr lang="de-CH" dirty="0" err="1"/>
              <a:t>setting</a:t>
            </a:r>
            <a:r>
              <a:rPr lang="de-CH" dirty="0"/>
              <a:t> (not </a:t>
            </a:r>
            <a:r>
              <a:rPr lang="de-CH" dirty="0" err="1"/>
              <a:t>typical</a:t>
            </a:r>
            <a:r>
              <a:rPr lang="de-CH" dirty="0"/>
              <a:t> </a:t>
            </a:r>
            <a:r>
              <a:rPr lang="de-CH" dirty="0" err="1"/>
              <a:t>cultural</a:t>
            </a:r>
            <a:r>
              <a:rPr lang="de-CH" dirty="0"/>
              <a:t> </a:t>
            </a:r>
            <a:r>
              <a:rPr lang="de-CH" dirty="0" err="1"/>
              <a:t>identification</a:t>
            </a:r>
            <a:r>
              <a:rPr lang="de-CH" dirty="0"/>
              <a:t> </a:t>
            </a:r>
            <a:r>
              <a:rPr lang="de-CH" dirty="0" err="1"/>
              <a:t>eg</a:t>
            </a:r>
            <a:r>
              <a:rPr lang="de-CH" dirty="0"/>
              <a:t>. Location, </a:t>
            </a:r>
            <a:r>
              <a:rPr lang="de-CH" dirty="0" err="1"/>
              <a:t>race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categories</a:t>
            </a:r>
            <a:r>
              <a:rPr lang="de-CH" dirty="0"/>
              <a:t>)</a:t>
            </a:r>
          </a:p>
          <a:p>
            <a:pPr marL="285750" indent="-285750">
              <a:buFontTx/>
              <a:buChar char="-"/>
            </a:pPr>
            <a:r>
              <a:rPr lang="de-CH" dirty="0"/>
              <a:t>Identity: in-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culture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third</a:t>
            </a:r>
            <a:r>
              <a:rPr lang="de-CH" dirty="0"/>
              <a:t> </a:t>
            </a:r>
            <a:r>
              <a:rPr lang="de-CH" dirty="0" err="1"/>
              <a:t>culture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TCKs: </a:t>
            </a:r>
            <a:r>
              <a:rPr lang="de-CH" dirty="0" err="1"/>
              <a:t>multicultural</a:t>
            </a:r>
            <a:r>
              <a:rPr lang="de-CH" dirty="0"/>
              <a:t> </a:t>
            </a:r>
            <a:r>
              <a:rPr lang="de-CH" dirty="0" err="1"/>
              <a:t>identity</a:t>
            </a:r>
            <a:r>
              <a:rPr lang="de-CH" dirty="0"/>
              <a:t> </a:t>
            </a:r>
            <a:r>
              <a:rPr lang="de-CH" dirty="0" err="1"/>
              <a:t>rather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shifting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confused</a:t>
            </a:r>
            <a:r>
              <a:rPr lang="de-CH" dirty="0"/>
              <a:t> </a:t>
            </a:r>
            <a:r>
              <a:rPr lang="de-CH" dirty="0" err="1"/>
              <a:t>identities</a:t>
            </a:r>
            <a:endParaRPr lang="de-CH" dirty="0"/>
          </a:p>
          <a:p>
            <a:endParaRPr lang="de-CH" dirty="0"/>
          </a:p>
          <a:p>
            <a:r>
              <a:rPr lang="de-CH" b="1" dirty="0"/>
              <a:t>Identity </a:t>
            </a:r>
            <a:r>
              <a:rPr lang="de-CH" b="1" dirty="0" err="1"/>
              <a:t>Strategies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Reading and </a:t>
            </a:r>
            <a:r>
              <a:rPr lang="de-CH" dirty="0" err="1"/>
              <a:t>writing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support </a:t>
            </a:r>
            <a:r>
              <a:rPr lang="de-CH" dirty="0" err="1"/>
              <a:t>tool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help</a:t>
            </a:r>
            <a:r>
              <a:rPr lang="de-CH" dirty="0"/>
              <a:t> TCKs </a:t>
            </a:r>
            <a:r>
              <a:rPr lang="de-CH" dirty="0" err="1"/>
              <a:t>navigate</a:t>
            </a:r>
            <a:r>
              <a:rPr lang="de-CH" dirty="0"/>
              <a:t> </a:t>
            </a:r>
            <a:r>
              <a:rPr lang="de-CH" dirty="0" err="1"/>
              <a:t>identity</a:t>
            </a:r>
            <a:r>
              <a:rPr lang="de-CH" dirty="0"/>
              <a:t>-building</a:t>
            </a:r>
          </a:p>
          <a:p>
            <a:pPr marL="285750" indent="-285750">
              <a:buFontTx/>
              <a:buChar char="-"/>
            </a:pPr>
            <a:r>
              <a:rPr lang="de-CH" dirty="0"/>
              <a:t>Self-</a:t>
            </a:r>
            <a:r>
              <a:rPr lang="de-CH" dirty="0" err="1"/>
              <a:t>help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4F3C-64E6-9086-A113-299002A4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DD90-B641-DDD7-B21A-C4F1A7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8E4921-DDE2-E3BA-F514-3B09EB5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83985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 challenges</a:t>
            </a:r>
          </a:p>
          <a:p>
            <a:endParaRPr lang="en-GB" dirty="0"/>
          </a:p>
          <a:p>
            <a:pPr lvl="1"/>
            <a:r>
              <a:rPr lang="en-GB" dirty="0"/>
              <a:t>Children´s confusion about their role as a result of being raised in different cultures </a:t>
            </a:r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dirty="0" err="1">
                <a:solidFill>
                  <a:schemeClr val="accent2"/>
                </a:solidFill>
              </a:rPr>
              <a:t>Rosenbusch</a:t>
            </a:r>
            <a:r>
              <a:rPr lang="en-GB" dirty="0">
                <a:solidFill>
                  <a:schemeClr val="accent2"/>
                </a:solidFill>
              </a:rPr>
              <a:t>, &amp; </a:t>
            </a:r>
            <a:r>
              <a:rPr lang="en-GB" dirty="0" err="1">
                <a:solidFill>
                  <a:schemeClr val="accent2"/>
                </a:solidFill>
              </a:rPr>
              <a:t>Cseh</a:t>
            </a:r>
            <a:r>
              <a:rPr lang="en-GB" dirty="0">
                <a:solidFill>
                  <a:schemeClr val="accent2"/>
                </a:solidFill>
              </a:rPr>
              <a:t>, 2012)</a:t>
            </a:r>
          </a:p>
          <a:p>
            <a:pPr lvl="1"/>
            <a:r>
              <a:rPr lang="en-GB" dirty="0"/>
              <a:t>Young children: loss of home and social network, change of schools, making new friends, learning a new language </a:t>
            </a:r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dirty="0" err="1">
                <a:solidFill>
                  <a:schemeClr val="accent2"/>
                </a:solidFill>
              </a:rPr>
              <a:t>Pollari</a:t>
            </a:r>
            <a:r>
              <a:rPr lang="en-GB" dirty="0">
                <a:solidFill>
                  <a:schemeClr val="accent2"/>
                </a:solidFill>
              </a:rPr>
              <a:t> and Bullock, 1988; McLachlan, 2008; </a:t>
            </a:r>
            <a:r>
              <a:rPr lang="en-GB" dirty="0" err="1">
                <a:solidFill>
                  <a:schemeClr val="accent2"/>
                </a:solidFill>
              </a:rPr>
              <a:t>Lazarova</a:t>
            </a:r>
            <a:r>
              <a:rPr lang="en-GB" dirty="0">
                <a:solidFill>
                  <a:schemeClr val="accent2"/>
                </a:solidFill>
              </a:rPr>
              <a:t> et al., 2015)</a:t>
            </a:r>
          </a:p>
          <a:p>
            <a:pPr lvl="1"/>
            <a:r>
              <a:rPr lang="en-GB" dirty="0"/>
              <a:t>Feelings of uncertainty, sense of belonging to a culture and identity loss </a:t>
            </a:r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Ali, 2003; Moore and Barker, 2012; </a:t>
            </a:r>
            <a:r>
              <a:rPr lang="en-US" dirty="0" err="1">
                <a:solidFill>
                  <a:schemeClr val="accent2"/>
                </a:solidFill>
              </a:rPr>
              <a:t>Rosenbusch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dirty="0" err="1">
                <a:solidFill>
                  <a:schemeClr val="accent2"/>
                </a:solidFill>
              </a:rPr>
              <a:t>Cseh</a:t>
            </a:r>
            <a:r>
              <a:rPr lang="en-US" dirty="0">
                <a:solidFill>
                  <a:schemeClr val="accent2"/>
                </a:solidFill>
              </a:rPr>
              <a:t>, 2012)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Important risk factors for adjustment problems </a:t>
            </a:r>
          </a:p>
          <a:p>
            <a:pPr marL="0" lvl="1" indent="0">
              <a:buNone/>
            </a:pPr>
            <a:r>
              <a:rPr lang="nl-NL" dirty="0">
                <a:solidFill>
                  <a:schemeClr val="accent2"/>
                </a:solidFill>
              </a:rPr>
              <a:t>(Ali, 2003; Van der Zee et al., 2007):</a:t>
            </a:r>
          </a:p>
          <a:p>
            <a:pPr marL="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Emotional instability</a:t>
            </a:r>
          </a:p>
          <a:p>
            <a:pPr lvl="1">
              <a:buFontTx/>
              <a:buChar char="-"/>
            </a:pPr>
            <a:r>
              <a:rPr lang="en-US" dirty="0"/>
              <a:t>Ambivalent attachment style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CAAA53-C516-2023-9FFB-AB986C36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69836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Adolescent Development Theory &amp; Third Culture Kids</a:t>
            </a:r>
          </a:p>
          <a:p>
            <a:endParaRPr lang="en-GB" dirty="0"/>
          </a:p>
          <a:p>
            <a:pPr lvl="1"/>
            <a:r>
              <a:rPr lang="en-GB" dirty="0"/>
              <a:t>Unique challenges of adjustment to foreign environment </a:t>
            </a:r>
            <a:r>
              <a:rPr lang="en-GB" dirty="0">
                <a:solidFill>
                  <a:schemeClr val="accent2"/>
                </a:solidFill>
              </a:rPr>
              <a:t>(Weeks, et al., 2010)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Disruption of the identity formation process during adolescence</a:t>
            </a:r>
          </a:p>
          <a:p>
            <a:pPr lvl="2"/>
            <a:r>
              <a:rPr lang="en-GB" dirty="0"/>
              <a:t>Concerns related to making friends</a:t>
            </a:r>
          </a:p>
          <a:p>
            <a:pPr lvl="2"/>
            <a:r>
              <a:rPr lang="en-GB" dirty="0"/>
              <a:t>Fitting in</a:t>
            </a:r>
          </a:p>
          <a:p>
            <a:pPr lvl="2"/>
            <a:r>
              <a:rPr lang="en-GB" dirty="0"/>
              <a:t>Performance in schools</a:t>
            </a:r>
          </a:p>
          <a:p>
            <a:pPr lvl="2"/>
            <a:r>
              <a:rPr lang="en-GB" dirty="0"/>
              <a:t>Standing out in host culture because of appearance and behaviours</a:t>
            </a:r>
          </a:p>
          <a:p>
            <a:pPr lvl="2"/>
            <a:endParaRPr lang="en-US" dirty="0"/>
          </a:p>
          <a:p>
            <a:pPr marL="0" lvl="1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Resources of TCKs</a:t>
            </a:r>
          </a:p>
          <a:p>
            <a:pPr marL="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Open-mindedness as key to adjustment </a:t>
            </a:r>
            <a:r>
              <a:rPr lang="en-US" dirty="0">
                <a:solidFill>
                  <a:schemeClr val="accent2"/>
                </a:solidFill>
              </a:rPr>
              <a:t>(Weeks, et al., 2010)</a:t>
            </a:r>
          </a:p>
          <a:p>
            <a:pPr lvl="1">
              <a:buFontTx/>
              <a:buChar char="-"/>
            </a:pPr>
            <a:r>
              <a:rPr lang="en-US" dirty="0"/>
              <a:t>Secure attachment, emotional stability, high level of social initiative fostered adjustment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nl-NL" dirty="0">
                <a:solidFill>
                  <a:schemeClr val="accent2"/>
                </a:solidFill>
              </a:rPr>
              <a:t>Ali, 2003; Van der Zee et al., 2007)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dirty="0"/>
              <a:t>Experience with different situations and people makes it easier for TCKs to adapt to new situations and interact with different people </a:t>
            </a:r>
            <a:r>
              <a:rPr lang="en-US" dirty="0">
                <a:solidFill>
                  <a:schemeClr val="accent2"/>
                </a:solidFill>
              </a:rPr>
              <a:t>(Moore and Barker, 2012)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AC128-5CAD-ED7C-5586-190F4DE5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87482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Crossover effects</a:t>
            </a:r>
          </a:p>
          <a:p>
            <a:endParaRPr lang="en-GB" dirty="0"/>
          </a:p>
          <a:p>
            <a:pPr lvl="1"/>
            <a:r>
              <a:rPr lang="en-GB" dirty="0"/>
              <a:t>Expatriates work satisfaction positively affects children´s adjustment </a:t>
            </a:r>
            <a:r>
              <a:rPr lang="en-GB" dirty="0">
                <a:solidFill>
                  <a:schemeClr val="accent2"/>
                </a:solidFill>
              </a:rPr>
              <a:t>(Van der Zee, et al., 2007)</a:t>
            </a:r>
          </a:p>
          <a:p>
            <a:pPr lvl="1"/>
            <a:r>
              <a:rPr lang="en-GB" dirty="0"/>
              <a:t>Effective adjustment of adolescents might lead to longer stays abroad for expatriate family </a:t>
            </a:r>
            <a:r>
              <a:rPr lang="en-GB" dirty="0">
                <a:solidFill>
                  <a:schemeClr val="accent2"/>
                </a:solidFill>
              </a:rPr>
              <a:t>(Weeks, et al., 2010)</a:t>
            </a:r>
          </a:p>
          <a:p>
            <a:pPr lvl="1"/>
            <a:r>
              <a:rPr lang="en-GB" dirty="0"/>
              <a:t>Little knowledge on the extent of link between demands for children and adjustment of parents </a:t>
            </a:r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dirty="0" err="1">
                <a:solidFill>
                  <a:schemeClr val="accent2"/>
                </a:solidFill>
              </a:rPr>
              <a:t>Sterle</a:t>
            </a:r>
            <a:r>
              <a:rPr lang="en-GB" dirty="0">
                <a:solidFill>
                  <a:schemeClr val="accent2"/>
                </a:solidFill>
              </a:rPr>
              <a:t>, et al., 2018)</a:t>
            </a:r>
          </a:p>
          <a:p>
            <a:pPr lvl="1"/>
            <a:r>
              <a:rPr lang="en-GB" dirty="0"/>
              <a:t>Crossover effects of family stress to children need to be acknowledged and addressed by the family </a:t>
            </a:r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dirty="0" err="1">
                <a:solidFill>
                  <a:schemeClr val="accent2"/>
                </a:solidFill>
              </a:rPr>
              <a:t>Lazarova</a:t>
            </a:r>
            <a:r>
              <a:rPr lang="en-GB" dirty="0">
                <a:solidFill>
                  <a:schemeClr val="accent2"/>
                </a:solidFill>
              </a:rPr>
              <a:t>, et al., 2015)</a:t>
            </a:r>
            <a:r>
              <a:rPr lang="en-GB" dirty="0"/>
              <a:t>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5C53-6545-924A-733E-B6EB27E5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86404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980728"/>
            <a:ext cx="8280200" cy="5076539"/>
          </a:xfrm>
        </p:spPr>
        <p:txBody>
          <a:bodyPr/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Family Resources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GB" b="1" dirty="0"/>
              <a:t>(1) Family adaptability</a:t>
            </a:r>
          </a:p>
          <a:p>
            <a:r>
              <a:rPr lang="en-GB" b="1" dirty="0"/>
              <a:t>(2) Family cohesion: </a:t>
            </a:r>
          </a:p>
          <a:p>
            <a:pPr marL="465750" lvl="1" indent="-285750">
              <a:buFontTx/>
              <a:buChar char="-"/>
            </a:pPr>
            <a:r>
              <a:rPr lang="en-GB" dirty="0"/>
              <a:t>Strongest predictor of quality of life and sociocultural adjustment of expat children and adolescents </a:t>
            </a:r>
            <a:r>
              <a:rPr lang="en-GB" dirty="0">
                <a:solidFill>
                  <a:schemeClr val="accent2"/>
                </a:solidFill>
              </a:rPr>
              <a:t>(Van der Zee, et al., 2007)</a:t>
            </a:r>
          </a:p>
          <a:p>
            <a:pPr marL="465750" lvl="1" indent="-285750">
              <a:buFontTx/>
              <a:buChar char="-"/>
            </a:pPr>
            <a:r>
              <a:rPr lang="en-GB" dirty="0"/>
              <a:t>Impact children´s ability to establish and maintain friendships with other children in host country </a:t>
            </a:r>
            <a:r>
              <a:rPr lang="en-GB" dirty="0">
                <a:solidFill>
                  <a:schemeClr val="accent2"/>
                </a:solidFill>
              </a:rPr>
              <a:t>(Caligiuri et al., 1998)</a:t>
            </a:r>
          </a:p>
          <a:p>
            <a:pPr marL="465750" lvl="1" indent="-285750">
              <a:buFontTx/>
              <a:buChar char="-"/>
            </a:pPr>
            <a:r>
              <a:rPr lang="en-GB" dirty="0"/>
              <a:t>Emotional support/good discussions, parental sensitivity towards child´s specific needs in host country: important facilitators in adjustment process </a:t>
            </a:r>
            <a:r>
              <a:rPr lang="en-GB" dirty="0">
                <a:solidFill>
                  <a:schemeClr val="accent2"/>
                </a:solidFill>
              </a:rPr>
              <a:t>(Caligiuri et al., 1998)</a:t>
            </a:r>
          </a:p>
          <a:p>
            <a:r>
              <a:rPr lang="en-GB" b="1" dirty="0"/>
              <a:t>(3) Family communication: </a:t>
            </a:r>
            <a:r>
              <a:rPr lang="en-GB" dirty="0"/>
              <a:t>creates a shared sense of meaning, develop and orchestrate coping strategies and maintain harmony and balance </a:t>
            </a:r>
            <a:r>
              <a:rPr lang="en-GB" dirty="0">
                <a:solidFill>
                  <a:schemeClr val="accent2"/>
                </a:solidFill>
              </a:rPr>
              <a:t>(Van der Zee, et al., 2007)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 Resources</a:t>
            </a:r>
          </a:p>
          <a:p>
            <a:pPr marL="285750" indent="-285750">
              <a:buFontTx/>
              <a:buChar char="-"/>
            </a:pPr>
            <a:r>
              <a:rPr lang="en-GB" dirty="0"/>
              <a:t>Friends (school), peers who speak their mother tongue (isolation from host culture less of a problem) </a:t>
            </a:r>
            <a:r>
              <a:rPr lang="en-GB" dirty="0">
                <a:solidFill>
                  <a:schemeClr val="accent2"/>
                </a:solidFill>
              </a:rPr>
              <a:t>(Weeks et al., 2010)</a:t>
            </a:r>
          </a:p>
          <a:p>
            <a:pPr marL="285750" indent="-285750">
              <a:buFontTx/>
              <a:buChar char="-"/>
            </a:pPr>
            <a:r>
              <a:rPr lang="en-GB" dirty="0"/>
              <a:t>Family support and informal networks buffer against depressive symptoms and increase academic performance and persistence </a:t>
            </a:r>
            <a:r>
              <a:rPr lang="en-GB" dirty="0">
                <a:solidFill>
                  <a:schemeClr val="accent2"/>
                </a:solidFill>
              </a:rPr>
              <a:t>(</a:t>
            </a:r>
            <a:r>
              <a:rPr lang="en-GB" dirty="0" err="1">
                <a:solidFill>
                  <a:schemeClr val="accent2"/>
                </a:solidFill>
              </a:rPr>
              <a:t>Lucier</a:t>
            </a:r>
            <a:r>
              <a:rPr lang="en-GB" dirty="0">
                <a:solidFill>
                  <a:schemeClr val="accent2"/>
                </a:solidFill>
              </a:rPr>
              <a:t>-Greer et al., 2015)</a:t>
            </a:r>
          </a:p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2BF2-B883-C7B0-5F95-F949D22A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16557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5532"/>
              </p:ext>
            </p:extLst>
          </p:nvPr>
        </p:nvGraphicFramePr>
        <p:xfrm>
          <a:off x="431800" y="1525997"/>
          <a:ext cx="8280400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 – who am I and what is Home Abroad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Third Culture Kids – what are they?</a:t>
                      </a:r>
                      <a:endParaRPr lang="en-GB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State of Research – how are they doing?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Advice – how to help?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Thank you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EE6C0F-C9F3-87E1-3215-243CC62D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18713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</p:spPr>
        <p:txBody>
          <a:bodyPr anchor="t">
            <a:normAutofit/>
          </a:bodyPr>
          <a:lstStyle/>
          <a:p>
            <a:r>
              <a:rPr lang="en-US" dirty="0"/>
              <a:t>4 Advice – How to help?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GB"/>
              <a:t>University of Basel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68444" y="6525344"/>
            <a:ext cx="14375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3811826-9277-4232-A2B5-17D05DFC7392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03F28B-97AB-6B05-E390-DD99D1C2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de-CH" sz="3000" b="1" dirty="0">
                <a:solidFill>
                  <a:schemeClr val="accent1">
                    <a:lumMod val="75000"/>
                  </a:schemeClr>
                </a:solidFill>
              </a:rPr>
              <a:t>PREVENTION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C26D8-89B4-F707-911C-A4288E871E77}"/>
              </a:ext>
            </a:extLst>
          </p:cNvPr>
          <p:cNvSpPr/>
          <p:nvPr/>
        </p:nvSpPr>
        <p:spPr>
          <a:xfrm>
            <a:off x="899593" y="2591324"/>
            <a:ext cx="2304256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Parental Mental Health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BC9F97-F714-6BBA-8FB2-35F0AAB1D423}"/>
              </a:ext>
            </a:extLst>
          </p:cNvPr>
          <p:cNvSpPr/>
          <p:nvPr/>
        </p:nvSpPr>
        <p:spPr>
          <a:xfrm>
            <a:off x="5940151" y="4293096"/>
            <a:ext cx="2304256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Preparation</a:t>
            </a:r>
            <a:r>
              <a:rPr lang="de-CH" dirty="0"/>
              <a:t> of </a:t>
            </a:r>
            <a:r>
              <a:rPr lang="de-CH" dirty="0" err="1"/>
              <a:t>Families</a:t>
            </a:r>
            <a:endParaRPr lang="de-CH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263935-5E78-2A51-847D-B2130A97BB81}"/>
              </a:ext>
            </a:extLst>
          </p:cNvPr>
          <p:cNvSpPr/>
          <p:nvPr/>
        </p:nvSpPr>
        <p:spPr>
          <a:xfrm>
            <a:off x="3419872" y="1744771"/>
            <a:ext cx="2304256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Education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Parents</a:t>
            </a:r>
            <a:endParaRPr lang="de-CH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1EF3EB-F868-8E6A-4704-8034A5429664}"/>
              </a:ext>
            </a:extLst>
          </p:cNvPr>
          <p:cNvSpPr/>
          <p:nvPr/>
        </p:nvSpPr>
        <p:spPr>
          <a:xfrm>
            <a:off x="899593" y="4293096"/>
            <a:ext cx="2304256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Education </a:t>
            </a:r>
            <a:r>
              <a:rPr lang="de-CH" dirty="0" err="1"/>
              <a:t>for</a:t>
            </a:r>
            <a:r>
              <a:rPr lang="de-CH" dirty="0"/>
              <a:t> TCKs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6C5E0D-5FB9-E5CD-AB25-451219A88173}"/>
              </a:ext>
            </a:extLst>
          </p:cNvPr>
          <p:cNvSpPr/>
          <p:nvPr/>
        </p:nvSpPr>
        <p:spPr>
          <a:xfrm>
            <a:off x="3419872" y="4725144"/>
            <a:ext cx="2304256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Support </a:t>
            </a:r>
            <a:r>
              <a:rPr lang="de-CH" dirty="0" err="1"/>
              <a:t>through</a:t>
            </a:r>
            <a:r>
              <a:rPr lang="de-CH" dirty="0"/>
              <a:t> </a:t>
            </a:r>
            <a:r>
              <a:rPr lang="de-CH" dirty="0" err="1"/>
              <a:t>employers</a:t>
            </a:r>
            <a:endParaRPr lang="de-CH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4A2064-3ABA-D02D-E6B0-4F256BC5A247}"/>
              </a:ext>
            </a:extLst>
          </p:cNvPr>
          <p:cNvSpPr/>
          <p:nvPr/>
        </p:nvSpPr>
        <p:spPr>
          <a:xfrm>
            <a:off x="5943921" y="2591324"/>
            <a:ext cx="2304256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Support </a:t>
            </a:r>
            <a:r>
              <a:rPr lang="de-CH" dirty="0" err="1"/>
              <a:t>through</a:t>
            </a:r>
            <a:r>
              <a:rPr lang="de-CH" dirty="0"/>
              <a:t> </a:t>
            </a:r>
            <a:r>
              <a:rPr lang="de-CH" dirty="0" err="1"/>
              <a:t>parents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8B74-CE11-EBA9-CAA1-ADC7F66D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604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844056" cy="180000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93621"/>
              </p:ext>
            </p:extLst>
          </p:nvPr>
        </p:nvGraphicFramePr>
        <p:xfrm>
          <a:off x="431800" y="1525997"/>
          <a:ext cx="8280400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 – who am I and what is Home Abroad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Third Culture Kids – what are they?</a:t>
                      </a:r>
                      <a:endParaRPr lang="en-GB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State of Research – how are they doing?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Advice – how can parents help?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Thank you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43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</p:spPr>
        <p:txBody>
          <a:bodyPr anchor="t">
            <a:normAutofit/>
          </a:bodyPr>
          <a:lstStyle/>
          <a:p>
            <a:r>
              <a:rPr lang="en-US" dirty="0"/>
              <a:t>4 Advice – How can parents help?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60C2F-1A43-6FAD-FD8C-7B837BAC6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062" y="1268760"/>
            <a:ext cx="4535875" cy="4716462"/>
          </a:xfrm>
          <a:noFill/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GB"/>
              <a:t>University of Basel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68444" y="6525344"/>
            <a:ext cx="14375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3811826-9277-4232-A2B5-17D05DFC7392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D9031-4DB4-0E08-3122-77FFA5AC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16426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Advice – How can parents help?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PREDICTABILITY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Transparency and open communication (age-appropriate, at eye level)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Continuity through school systems / school language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Continuity through a home base</a:t>
            </a:r>
          </a:p>
          <a:p>
            <a:pPr marL="285750" indent="-285750">
              <a:buFontTx/>
              <a:buChar char="-"/>
            </a:pPr>
            <a:r>
              <a:rPr lang="en-GB" dirty="0"/>
              <a:t>Maintain routines and traditions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Involvement (giving them agency will make them feel important, equal &amp; heard)</a:t>
            </a:r>
          </a:p>
          <a:p>
            <a:pPr marL="285750" indent="-285750">
              <a:buFontTx/>
              <a:buChar char="-"/>
            </a:pPr>
            <a:r>
              <a:rPr lang="en-GB" dirty="0"/>
              <a:t>→ The bigger their involvement the higher their compromise tolerance.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4C5F-E5D4-E9E8-5E59-D5E1CB16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48052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Advice – How can parents help?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FAMILY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US" dirty="0"/>
              <a:t>Proactive parenting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Solid attachment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Cohesive and democratic family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Parental presence and availability (both parents)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FBF2D-251D-E2B5-92DC-DFBD9B42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25303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Advice – How can parents help?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RELATIONSHIPS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US" dirty="0"/>
              <a:t>Maintenance of relationships with extended family (e.g. grandparents, cousins, etc.).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Maintenance of friendships 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the maintenance of distant friendships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Allow mingling with like-minded individuals. 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and teach openness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C0B99-FAE6-7545-9050-A3ECBFF1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88610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Advice – How can parents help?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ATTITUDE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US" dirty="0"/>
              <a:t>Space &amp; time to grieve </a:t>
            </a:r>
          </a:p>
          <a:p>
            <a:pPr marL="285750" indent="-285750">
              <a:buFontTx/>
              <a:buChar char="-"/>
            </a:pPr>
            <a:r>
              <a:rPr lang="en-US" dirty="0"/>
              <a:t>Own attitude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Proper goodbye (RAFT)</a:t>
            </a:r>
          </a:p>
          <a:p>
            <a:pPr marL="285750" indent="-285750">
              <a:buFontTx/>
              <a:buChar char="-"/>
            </a:pPr>
            <a:r>
              <a:rPr lang="en-US" dirty="0"/>
              <a:t>Perfect balance as a parent (professionally and mentally)</a:t>
            </a:r>
          </a:p>
          <a:p>
            <a:pPr marL="285750" indent="-285750">
              <a:buFontTx/>
              <a:buChar char="-"/>
            </a:pPr>
            <a:r>
              <a:rPr lang="en-US" dirty="0"/>
              <a:t>Time transitions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Validate child´s stressor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Accept your child´s cultural mix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E3E32-73F1-D8FC-CC84-3D56611B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506151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18981"/>
              </p:ext>
            </p:extLst>
          </p:nvPr>
        </p:nvGraphicFramePr>
        <p:xfrm>
          <a:off x="431800" y="1525997"/>
          <a:ext cx="8280400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 – who am I and what is Home Abroad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Third Culture Kids – what are they?</a:t>
                      </a:r>
                      <a:endParaRPr lang="en-GB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State of Research – how are they doing?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Advice – how can parents help?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Thank you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C34ABC-50C9-449E-7D46-2F65E2C2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05116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b="0" dirty="0"/>
              <a:t>for your attention.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0411B8-2D91-CE83-6BDD-244770E6974D}"/>
              </a:ext>
            </a:extLst>
          </p:cNvPr>
          <p:cNvSpPr/>
          <p:nvPr/>
        </p:nvSpPr>
        <p:spPr>
          <a:xfrm>
            <a:off x="647564" y="5481637"/>
            <a:ext cx="7848872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Please</a:t>
            </a:r>
            <a:r>
              <a:rPr lang="de-CH" dirty="0"/>
              <a:t> do not </a:t>
            </a:r>
            <a:r>
              <a:rPr lang="de-CH" dirty="0" err="1"/>
              <a:t>hesitate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reach</a:t>
            </a:r>
            <a:r>
              <a:rPr lang="de-CH" dirty="0"/>
              <a:t> out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me</a:t>
            </a:r>
            <a:r>
              <a:rPr lang="de-CH" dirty="0"/>
              <a:t>:</a:t>
            </a:r>
          </a:p>
          <a:p>
            <a:pPr algn="ctr"/>
            <a:r>
              <a:rPr lang="de-CH" dirty="0"/>
              <a:t>Katja.herrmannaegerter@unibas.ch</a:t>
            </a:r>
          </a:p>
        </p:txBody>
      </p:sp>
    </p:spTree>
    <p:extLst>
      <p:ext uri="{BB962C8B-B14F-4D97-AF65-F5344CB8AC3E}">
        <p14:creationId xmlns:p14="http://schemas.microsoft.com/office/powerpoint/2010/main" val="278971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700040" cy="180000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86" b="-14286"/>
          <a:stretch/>
        </p:blipFill>
        <p:spPr/>
      </p:pic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81" b="-14481"/>
          <a:stretch/>
        </p:blipFill>
        <p:spPr>
          <a:xfrm>
            <a:off x="4643436" y="1520825"/>
            <a:ext cx="4081294" cy="2600000"/>
          </a:xfrm>
        </p:spPr>
      </p:pic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/>
              <a:t>Basel University Website.</a:t>
            </a:r>
            <a:r>
              <a:rPr lang="en-GB" dirty="0"/>
              <a:t> Home Abroad Team.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Basel University Website. </a:t>
            </a:r>
            <a:r>
              <a:rPr lang="en-GB" dirty="0"/>
              <a:t>Home Abroad Project.</a:t>
            </a:r>
          </a:p>
        </p:txBody>
      </p:sp>
      <p:pic>
        <p:nvPicPr>
          <p:cNvPr id="6" name="Bildplatzhalter 9">
            <a:extLst>
              <a:ext uri="{FF2B5EF4-FFF2-40B4-BE49-F238E27FC236}">
                <a16:creationId xmlns:a16="http://schemas.microsoft.com/office/drawing/2014/main" id="{14F904A6-4D3C-FFC4-46DF-049B567F5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618"/>
          <a:stretch/>
        </p:blipFill>
        <p:spPr>
          <a:xfrm>
            <a:off x="419270" y="404812"/>
            <a:ext cx="8477298" cy="5400451"/>
          </a:xfrm>
          <a:prstGeom prst="rect">
            <a:avLst/>
          </a:prstGeom>
          <a:noFill/>
        </p:spPr>
      </p:pic>
      <p:pic>
        <p:nvPicPr>
          <p:cNvPr id="7" name="Bildplatzhalter 9">
            <a:extLst>
              <a:ext uri="{FF2B5EF4-FFF2-40B4-BE49-F238E27FC236}">
                <a16:creationId xmlns:a16="http://schemas.microsoft.com/office/drawing/2014/main" id="{B691FE82-9C64-E5F9-A867-8BB307324B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3" r="-14383"/>
          <a:stretch/>
        </p:blipFill>
        <p:spPr>
          <a:xfrm>
            <a:off x="-612576" y="308490"/>
            <a:ext cx="10081120" cy="6422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4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772048" cy="180000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50710"/>
              </p:ext>
            </p:extLst>
          </p:nvPr>
        </p:nvGraphicFramePr>
        <p:xfrm>
          <a:off x="431800" y="1525997"/>
          <a:ext cx="8280400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 – who am I and what is Home Abroad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Third Culture Kids – what are they?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State of Research – how are they doing?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Advice – how can parents help?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Thank you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7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Third Culture Kids – What are they?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Definition</a:t>
            </a:r>
          </a:p>
          <a:p>
            <a:r>
              <a:rPr lang="en-US" dirty="0"/>
              <a:t>“A person who spends a significant part of his or her first eighteen years of life accompanying parent(s) in a country that is different from at least one parent‘s passport country(</a:t>
            </a:r>
            <a:r>
              <a:rPr lang="en-US" dirty="0" err="1"/>
              <a:t>ies</a:t>
            </a:r>
            <a:r>
              <a:rPr lang="en-US" dirty="0"/>
              <a:t>) due to a parent‘s choice of work or advanced training.” (Pollock, Van Reken, Pollock, 2017)</a:t>
            </a:r>
          </a:p>
          <a:p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3 CULTURES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3132088" cy="72739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  <a:p>
            <a:endParaRPr lang="en-GB" sz="1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C42DEC-7BAE-413F-4938-1D8D7ED9B39B}"/>
              </a:ext>
            </a:extLst>
          </p:cNvPr>
          <p:cNvSpPr/>
          <p:nvPr/>
        </p:nvSpPr>
        <p:spPr>
          <a:xfrm>
            <a:off x="2123728" y="4149080"/>
            <a:ext cx="1763216" cy="16561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Home Culture</a:t>
            </a:r>
          </a:p>
          <a:p>
            <a:pPr algn="ctr"/>
            <a:r>
              <a:rPr lang="de-CH" dirty="0"/>
              <a:t>1st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A5C221-D268-F9B1-224F-C867E7F75EF6}"/>
              </a:ext>
            </a:extLst>
          </p:cNvPr>
          <p:cNvSpPr/>
          <p:nvPr/>
        </p:nvSpPr>
        <p:spPr>
          <a:xfrm>
            <a:off x="3690392" y="4149080"/>
            <a:ext cx="1763216" cy="16561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TCK Culture 3rd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C10C7F-B0E7-999B-72D7-97A46436D94B}"/>
              </a:ext>
            </a:extLst>
          </p:cNvPr>
          <p:cNvSpPr/>
          <p:nvPr/>
        </p:nvSpPr>
        <p:spPr>
          <a:xfrm>
            <a:off x="5148064" y="4149080"/>
            <a:ext cx="1763216" cy="16561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Host Culture 2nd</a:t>
            </a:r>
          </a:p>
        </p:txBody>
      </p:sp>
    </p:spTree>
    <p:extLst>
      <p:ext uri="{BB962C8B-B14F-4D97-AF65-F5344CB8AC3E}">
        <p14:creationId xmlns:p14="http://schemas.microsoft.com/office/powerpoint/2010/main" val="495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Third Culture Kids – What are they?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Importance of understanding TCKs</a:t>
            </a:r>
          </a:p>
          <a:p>
            <a:endParaRPr lang="en-US" dirty="0"/>
          </a:p>
          <a:p>
            <a:r>
              <a:rPr lang="en-US" dirty="0"/>
              <a:t>MOBILE CHILDHOODS 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common</a:t>
            </a:r>
          </a:p>
          <a:p>
            <a:pPr marL="285750" indent="-285750">
              <a:buFontTx/>
              <a:buChar char="-"/>
            </a:pPr>
            <a:r>
              <a:rPr lang="en-US" dirty="0"/>
              <a:t>beneficial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challenges - immediate or long-term</a:t>
            </a:r>
          </a:p>
          <a:p>
            <a:pPr marL="285750" indent="-285750">
              <a:buFontTx/>
              <a:buChar char="-"/>
            </a:pPr>
            <a:r>
              <a:rPr lang="en-US" dirty="0"/>
              <a:t>mental well-being impact - immediate or long-term</a:t>
            </a:r>
          </a:p>
          <a:p>
            <a:endParaRPr lang="en-US" dirty="0"/>
          </a:p>
          <a:p>
            <a:r>
              <a:rPr lang="en-US" dirty="0"/>
              <a:t>INFORMATION AND PREPARATION </a:t>
            </a:r>
          </a:p>
          <a:p>
            <a:pPr marL="285750" indent="-285750">
              <a:buFontTx/>
              <a:buChar char="-"/>
            </a:pPr>
            <a:r>
              <a:rPr lang="en-US" dirty="0"/>
              <a:t>navigation </a:t>
            </a:r>
          </a:p>
          <a:p>
            <a:pPr marL="285750" indent="-285750">
              <a:buFontTx/>
              <a:buChar char="-"/>
            </a:pPr>
            <a:r>
              <a:rPr lang="en-US" dirty="0"/>
              <a:t>empowerment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risk reduction</a:t>
            </a:r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A3D74F5-C0B5-826B-310B-B9742DCD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3132088" cy="72739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12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Third Culture Kids – What are they?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6056" y="1505543"/>
            <a:ext cx="3781606" cy="4716462"/>
          </a:xfrm>
        </p:spPr>
        <p:txBody>
          <a:bodyPr/>
          <a:lstStyle/>
          <a:p>
            <a:r>
              <a:rPr lang="en-GB" b="1" dirty="0"/>
              <a:t>Challenges of TCKs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Separation, Loss &amp; Grief</a:t>
            </a:r>
          </a:p>
          <a:p>
            <a:pPr marL="285750" indent="-285750">
              <a:buFontTx/>
              <a:buChar char="-"/>
            </a:pPr>
            <a:r>
              <a:rPr lang="en-GB" dirty="0"/>
              <a:t>Relationships (Family, Peers)</a:t>
            </a:r>
          </a:p>
          <a:p>
            <a:pPr marL="285750" indent="-285750">
              <a:buFontTx/>
              <a:buChar char="-"/>
            </a:pPr>
            <a:r>
              <a:rPr lang="en-GB" dirty="0"/>
              <a:t>Roots &amp; Belonging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Identity</a:t>
            </a:r>
          </a:p>
          <a:p>
            <a:pPr marL="285750" indent="-285750">
              <a:buFontTx/>
              <a:buChar char="-"/>
            </a:pPr>
            <a:r>
              <a:rPr lang="en-GB" dirty="0"/>
              <a:t>Adverse Childhood Experiences (ACEs) – little academic research</a:t>
            </a:r>
          </a:p>
          <a:p>
            <a:pPr marL="285750" indent="-285750">
              <a:buFontTx/>
              <a:buChar char="-"/>
            </a:pPr>
            <a:r>
              <a:rPr lang="en-GB" dirty="0"/>
              <a:t>Stress</a:t>
            </a:r>
          </a:p>
          <a:p>
            <a:pPr marL="285750" indent="-285750">
              <a:buFontTx/>
              <a:buChar char="-"/>
            </a:pPr>
            <a:r>
              <a:rPr lang="en-GB" dirty="0"/>
              <a:t>Trauma – little academic research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775EDE1-3104-A11B-00B6-CF8D70A7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3132088" cy="72739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  <a:p>
            <a:endParaRPr lang="en-GB" sz="10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268006D-5B63-3F56-E46D-B409B554F419}"/>
              </a:ext>
            </a:extLst>
          </p:cNvPr>
          <p:cNvSpPr txBox="1">
            <a:spLocks/>
          </p:cNvSpPr>
          <p:nvPr/>
        </p:nvSpPr>
        <p:spPr>
          <a:xfrm>
            <a:off x="431800" y="1499224"/>
            <a:ext cx="3996184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Chances of TCKs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Expanded Worldview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3D-Worldview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Resilience (with the help of caregivers)</a:t>
            </a:r>
          </a:p>
          <a:p>
            <a:pPr marL="285750" indent="-285750">
              <a:buFontTx/>
              <a:buChar char="-"/>
            </a:pPr>
            <a:r>
              <a:rPr lang="en-US" dirty="0"/>
              <a:t>Adaptability &amp; Blending in 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Linguistic, Social and Cross-Cultural Skills </a:t>
            </a:r>
          </a:p>
          <a:p>
            <a:pPr marL="285750" indent="-285750">
              <a:buFontTx/>
              <a:buChar char="-"/>
            </a:pPr>
            <a:r>
              <a:rPr lang="en-US" dirty="0"/>
              <a:t>Open-mindedness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High-standard education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Many global friendships</a:t>
            </a:r>
          </a:p>
        </p:txBody>
      </p:sp>
    </p:spTree>
    <p:extLst>
      <p:ext uri="{BB962C8B-B14F-4D97-AF65-F5344CB8AC3E}">
        <p14:creationId xmlns:p14="http://schemas.microsoft.com/office/powerpoint/2010/main" val="18561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844056" cy="216742"/>
          </a:xfrm>
        </p:spPr>
        <p:txBody>
          <a:bodyPr/>
          <a:lstStyle/>
          <a:p>
            <a:r>
              <a:rPr lang="de-DE" sz="800" dirty="0"/>
              <a:t>TCK Mental Health, Katja Herrmann Aegerter, 05.06.2023</a:t>
            </a:r>
            <a:endParaRPr lang="en-GB" sz="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17346"/>
              </p:ext>
            </p:extLst>
          </p:nvPr>
        </p:nvGraphicFramePr>
        <p:xfrm>
          <a:off x="431800" y="1525997"/>
          <a:ext cx="8280400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 – who am I and what is Home Abroad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Third Culture Kids – what are they?</a:t>
                      </a:r>
                      <a:endParaRPr lang="en-GB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State of Research – how are they doing?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Advice – how can parents help?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Thank you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67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5E5-38BA-5CE6-DF51-18E77EE3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State of Research – how are they doing?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FEED-C6CC-FDD9-BD7E-683393B2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68760"/>
            <a:ext cx="8280200" cy="4968528"/>
          </a:xfrm>
        </p:spPr>
        <p:txBody>
          <a:bodyPr/>
          <a:lstStyle/>
          <a:p>
            <a:r>
              <a:rPr lang="de-CH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Emotional Development</a:t>
            </a:r>
          </a:p>
          <a:p>
            <a:endParaRPr lang="de-CH" b="1" dirty="0"/>
          </a:p>
          <a:p>
            <a:r>
              <a:rPr lang="de-CH" b="1" dirty="0"/>
              <a:t>Adjustment</a:t>
            </a:r>
          </a:p>
          <a:p>
            <a:pPr marL="465750" lvl="1" indent="-285750">
              <a:buFontTx/>
              <a:buChar char="-"/>
            </a:pPr>
            <a:r>
              <a:rPr lang="de-CH" dirty="0"/>
              <a:t>Struggles of </a:t>
            </a:r>
            <a:r>
              <a:rPr lang="de-CH" dirty="0" err="1"/>
              <a:t>adjusting</a:t>
            </a:r>
            <a:r>
              <a:rPr lang="de-CH" dirty="0"/>
              <a:t> and </a:t>
            </a:r>
            <a:r>
              <a:rPr lang="de-CH" dirty="0" err="1"/>
              <a:t>fitting</a:t>
            </a:r>
            <a:r>
              <a:rPr lang="de-CH" dirty="0"/>
              <a:t> in </a:t>
            </a:r>
            <a:r>
              <a:rPr lang="de-CH" dirty="0" err="1"/>
              <a:t>home</a:t>
            </a:r>
            <a:r>
              <a:rPr lang="de-CH" dirty="0"/>
              <a:t>/</a:t>
            </a:r>
            <a:r>
              <a:rPr lang="de-CH" dirty="0" err="1"/>
              <a:t>passport</a:t>
            </a:r>
            <a:r>
              <a:rPr lang="de-CH" dirty="0"/>
              <a:t> countries</a:t>
            </a:r>
          </a:p>
          <a:p>
            <a:pPr marL="465750" lvl="1" indent="-285750">
              <a:buFontTx/>
              <a:buChar char="-"/>
            </a:pPr>
            <a:r>
              <a:rPr lang="de-CH" dirty="0"/>
              <a:t>Adjustment </a:t>
            </a:r>
            <a:r>
              <a:rPr lang="de-CH" dirty="0" err="1"/>
              <a:t>difficulties</a:t>
            </a:r>
            <a:r>
              <a:rPr lang="de-CH" dirty="0"/>
              <a:t> </a:t>
            </a:r>
            <a:r>
              <a:rPr lang="de-CH" dirty="0" err="1"/>
              <a:t>navigating</a:t>
            </a:r>
            <a:r>
              <a:rPr lang="de-CH" dirty="0"/>
              <a:t> </a:t>
            </a:r>
            <a:r>
              <a:rPr lang="de-CH" dirty="0" err="1"/>
              <a:t>activities</a:t>
            </a:r>
            <a:r>
              <a:rPr lang="de-CH" dirty="0"/>
              <a:t> of </a:t>
            </a:r>
            <a:r>
              <a:rPr lang="de-CH" dirty="0" err="1"/>
              <a:t>daily</a:t>
            </a:r>
            <a:r>
              <a:rPr lang="de-CH" dirty="0"/>
              <a:t> </a:t>
            </a:r>
            <a:r>
              <a:rPr lang="de-CH" dirty="0" err="1"/>
              <a:t>living</a:t>
            </a:r>
            <a:endParaRPr lang="de-CH" dirty="0"/>
          </a:p>
          <a:p>
            <a:pPr marL="465750" lvl="1" indent="-285750">
              <a:buFontTx/>
              <a:buChar char="-"/>
            </a:pPr>
            <a:r>
              <a:rPr lang="de-CH" dirty="0" err="1"/>
              <a:t>Difficulties</a:t>
            </a:r>
            <a:r>
              <a:rPr lang="de-CH" dirty="0"/>
              <a:t> </a:t>
            </a:r>
            <a:r>
              <a:rPr lang="de-CH" dirty="0" err="1"/>
              <a:t>forming</a:t>
            </a:r>
            <a:r>
              <a:rPr lang="de-CH" dirty="0"/>
              <a:t> </a:t>
            </a:r>
            <a:r>
              <a:rPr lang="de-CH" dirty="0" err="1"/>
              <a:t>friendships</a:t>
            </a:r>
            <a:endParaRPr lang="de-CH" dirty="0"/>
          </a:p>
          <a:p>
            <a:pPr marL="465750" lvl="1" indent="-285750">
              <a:buFontTx/>
              <a:buChar char="-"/>
            </a:pPr>
            <a:r>
              <a:rPr lang="de-CH" dirty="0" err="1"/>
              <a:t>Being</a:t>
            </a:r>
            <a:r>
              <a:rPr lang="de-CH" dirty="0"/>
              <a:t> </a:t>
            </a:r>
            <a:r>
              <a:rPr lang="de-CH" dirty="0" err="1"/>
              <a:t>bullied</a:t>
            </a:r>
            <a:r>
              <a:rPr lang="de-CH" dirty="0"/>
              <a:t> </a:t>
            </a:r>
          </a:p>
          <a:p>
            <a:pPr marL="465750" lvl="1" indent="-285750">
              <a:buFontTx/>
              <a:buChar char="-"/>
            </a:pPr>
            <a:r>
              <a:rPr lang="de-CH" dirty="0" err="1"/>
              <a:t>Particularly</a:t>
            </a:r>
            <a:r>
              <a:rPr lang="de-CH" dirty="0"/>
              <a:t> </a:t>
            </a:r>
            <a:r>
              <a:rPr lang="de-CH" dirty="0" err="1"/>
              <a:t>difficult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transitioning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college</a:t>
            </a:r>
            <a:r>
              <a:rPr lang="de-CH" dirty="0"/>
              <a:t> </a:t>
            </a:r>
            <a:r>
              <a:rPr lang="de-CH" dirty="0" err="1"/>
              <a:t>life</a:t>
            </a:r>
            <a:endParaRPr lang="de-CH" dirty="0"/>
          </a:p>
          <a:p>
            <a:pPr lvl="1" indent="0">
              <a:buNone/>
            </a:pPr>
            <a:endParaRPr lang="de-CH" dirty="0"/>
          </a:p>
          <a:p>
            <a:r>
              <a:rPr lang="de-CH" b="1" dirty="0"/>
              <a:t>Mental Well-</a:t>
            </a:r>
            <a:r>
              <a:rPr lang="de-CH" b="1" dirty="0" err="1"/>
              <a:t>Being</a:t>
            </a:r>
            <a:endParaRPr lang="de-CH" b="1" dirty="0"/>
          </a:p>
          <a:p>
            <a:pPr marL="465750" lvl="1" indent="-285750">
              <a:buFontTx/>
              <a:buChar char="-"/>
            </a:pPr>
            <a:r>
              <a:rPr lang="de-CH" dirty="0"/>
              <a:t>Psychological </a:t>
            </a:r>
            <a:r>
              <a:rPr lang="de-CH" dirty="0" err="1"/>
              <a:t>impact</a:t>
            </a:r>
            <a:r>
              <a:rPr lang="de-CH" dirty="0"/>
              <a:t> of </a:t>
            </a:r>
            <a:r>
              <a:rPr lang="de-CH" dirty="0" err="1"/>
              <a:t>the</a:t>
            </a:r>
            <a:r>
              <a:rPr lang="de-CH" dirty="0"/>
              <a:t> TCK </a:t>
            </a:r>
            <a:r>
              <a:rPr lang="de-CH" dirty="0" err="1"/>
              <a:t>experience</a:t>
            </a:r>
            <a:r>
              <a:rPr lang="de-CH" dirty="0"/>
              <a:t> not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understated</a:t>
            </a:r>
            <a:endParaRPr lang="de-CH" dirty="0"/>
          </a:p>
          <a:p>
            <a:pPr marL="465750" lvl="1" indent="-285750">
              <a:buFontTx/>
              <a:buChar char="-"/>
            </a:pPr>
            <a:r>
              <a:rPr lang="de-CH" dirty="0" err="1"/>
              <a:t>Lonelineness</a:t>
            </a:r>
            <a:r>
              <a:rPr lang="de-CH" dirty="0"/>
              <a:t>, </a:t>
            </a:r>
            <a:r>
              <a:rPr lang="de-CH" dirty="0" err="1"/>
              <a:t>distress</a:t>
            </a:r>
            <a:r>
              <a:rPr lang="de-CH" dirty="0"/>
              <a:t>, </a:t>
            </a:r>
            <a:r>
              <a:rPr lang="de-CH" dirty="0" err="1"/>
              <a:t>psychological</a:t>
            </a:r>
            <a:r>
              <a:rPr lang="de-CH" dirty="0"/>
              <a:t> </a:t>
            </a:r>
            <a:r>
              <a:rPr lang="de-CH" dirty="0" err="1"/>
              <a:t>challenges</a:t>
            </a:r>
            <a:r>
              <a:rPr lang="de-CH" dirty="0"/>
              <a:t> (</a:t>
            </a:r>
            <a:r>
              <a:rPr lang="de-CH" dirty="0" err="1"/>
              <a:t>depression</a:t>
            </a:r>
            <a:r>
              <a:rPr lang="de-CH" dirty="0"/>
              <a:t>, </a:t>
            </a:r>
            <a:r>
              <a:rPr lang="de-CH" dirty="0" err="1"/>
              <a:t>anxiety</a:t>
            </a:r>
            <a:r>
              <a:rPr lang="de-CH" dirty="0"/>
              <a:t>, stress, </a:t>
            </a:r>
            <a:r>
              <a:rPr lang="de-CH" dirty="0" err="1"/>
              <a:t>anger</a:t>
            </a:r>
            <a:r>
              <a:rPr lang="de-CH" dirty="0"/>
              <a:t> upon </a:t>
            </a:r>
            <a:r>
              <a:rPr lang="de-CH" dirty="0" err="1"/>
              <a:t>re-entry</a:t>
            </a:r>
            <a:r>
              <a:rPr lang="de-CH" dirty="0"/>
              <a:t>)</a:t>
            </a:r>
          </a:p>
          <a:p>
            <a:pPr marL="465750" lvl="1" indent="-285750">
              <a:buFontTx/>
              <a:buChar char="-"/>
            </a:pPr>
            <a:r>
              <a:rPr lang="de-CH" dirty="0"/>
              <a:t>Re-</a:t>
            </a:r>
            <a:r>
              <a:rPr lang="de-CH" dirty="0" err="1"/>
              <a:t>entry</a:t>
            </a:r>
            <a:r>
              <a:rPr lang="de-CH" dirty="0"/>
              <a:t> </a:t>
            </a:r>
            <a:r>
              <a:rPr lang="de-CH" dirty="0" err="1"/>
              <a:t>programs</a:t>
            </a:r>
            <a:r>
              <a:rPr lang="de-CH" dirty="0"/>
              <a:t>: </a:t>
            </a:r>
            <a:r>
              <a:rPr lang="de-CH" dirty="0" err="1"/>
              <a:t>effective</a:t>
            </a:r>
            <a:r>
              <a:rPr lang="de-CH" dirty="0"/>
              <a:t> </a:t>
            </a:r>
            <a:r>
              <a:rPr lang="de-CH" dirty="0" err="1"/>
              <a:t>interventions</a:t>
            </a:r>
            <a:r>
              <a:rPr lang="de-CH" dirty="0"/>
              <a:t> (40% </a:t>
            </a:r>
            <a:r>
              <a:rPr lang="de-CH" dirty="0" err="1"/>
              <a:t>reduction</a:t>
            </a:r>
            <a:r>
              <a:rPr lang="de-CH" dirty="0"/>
              <a:t> in </a:t>
            </a:r>
            <a:r>
              <a:rPr lang="de-CH" dirty="0" err="1"/>
              <a:t>depression</a:t>
            </a:r>
            <a:r>
              <a:rPr lang="de-CH" dirty="0"/>
              <a:t>, </a:t>
            </a:r>
            <a:r>
              <a:rPr lang="de-CH" dirty="0" err="1"/>
              <a:t>anxiety</a:t>
            </a:r>
            <a:r>
              <a:rPr lang="de-CH" dirty="0"/>
              <a:t>, stress </a:t>
            </a:r>
            <a:r>
              <a:rPr lang="de-CH" dirty="0" err="1"/>
              <a:t>levels</a:t>
            </a:r>
            <a:r>
              <a:rPr lang="de-CH" dirty="0"/>
              <a:t>)</a:t>
            </a:r>
          </a:p>
          <a:p>
            <a:pPr marL="465750" lvl="1" indent="-285750">
              <a:buFontTx/>
              <a:buChar char="-"/>
            </a:pPr>
            <a:r>
              <a:rPr lang="de-CH" dirty="0"/>
              <a:t>Lower </a:t>
            </a:r>
            <a:r>
              <a:rPr lang="de-CH" dirty="0" err="1"/>
              <a:t>self-esteem</a:t>
            </a:r>
            <a:r>
              <a:rPr lang="de-CH" dirty="0"/>
              <a:t> due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cultural</a:t>
            </a:r>
            <a:r>
              <a:rPr lang="de-CH" dirty="0"/>
              <a:t> </a:t>
            </a:r>
            <a:r>
              <a:rPr lang="de-CH" dirty="0" err="1"/>
              <a:t>homelessness</a:t>
            </a:r>
            <a:r>
              <a:rPr lang="de-CH" dirty="0"/>
              <a:t>: </a:t>
            </a:r>
            <a:r>
              <a:rPr lang="de-CH" dirty="0" err="1"/>
              <a:t>buffered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affirmation</a:t>
            </a:r>
            <a:r>
              <a:rPr lang="de-CH" dirty="0"/>
              <a:t>, </a:t>
            </a:r>
            <a:r>
              <a:rPr lang="de-CH" dirty="0" err="1"/>
              <a:t>belonging</a:t>
            </a:r>
            <a:r>
              <a:rPr lang="de-CH" dirty="0"/>
              <a:t> and </a:t>
            </a:r>
            <a:r>
              <a:rPr lang="de-CH" dirty="0" err="1"/>
              <a:t>committment</a:t>
            </a:r>
            <a:endParaRPr lang="de-CH" dirty="0"/>
          </a:p>
          <a:p>
            <a:pPr marL="465750" lvl="1" indent="-285750">
              <a:buFontTx/>
              <a:buChar char="-"/>
            </a:pPr>
            <a:r>
              <a:rPr lang="de-CH" dirty="0"/>
              <a:t>Emotional and mental </a:t>
            </a:r>
            <a:r>
              <a:rPr lang="de-CH" dirty="0" err="1"/>
              <a:t>health</a:t>
            </a:r>
            <a:r>
              <a:rPr lang="de-CH" dirty="0"/>
              <a:t> </a:t>
            </a:r>
            <a:r>
              <a:rPr lang="de-CH" dirty="0" err="1"/>
              <a:t>affected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preparation</a:t>
            </a:r>
            <a:r>
              <a:rPr lang="de-CH" dirty="0"/>
              <a:t> TCKs </a:t>
            </a:r>
            <a:r>
              <a:rPr lang="de-CH" dirty="0" err="1"/>
              <a:t>receive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B6C0C-F609-C2FB-CF5A-4326D2AE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24626"/>
            <a:ext cx="2484016" cy="180000"/>
          </a:xfrm>
        </p:spPr>
        <p:txBody>
          <a:bodyPr/>
          <a:lstStyle/>
          <a:p>
            <a:r>
              <a:rPr lang="de-DE" sz="700" dirty="0"/>
              <a:t>TCK Mental Health, Katja Herrmann Aegerter, 05.06.2023</a:t>
            </a:r>
            <a:endParaRPr lang="en-GB" sz="7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4F3C-64E6-9086-A113-299002A4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DD90-B641-DDD7-B21A-C4F1A7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904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Larissa</Template>
  <TotalTime>0</TotalTime>
  <Words>2459</Words>
  <Application>Microsoft Office PowerPoint</Application>
  <PresentationFormat>Ekraaniseanss (4:3)</PresentationFormat>
  <Paragraphs>376</Paragraphs>
  <Slides>26</Slides>
  <Notes>19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Larissa</vt:lpstr>
      <vt:lpstr>Family Mobility, Third Culture Kids &amp; Mental Health</vt:lpstr>
      <vt:lpstr>Agenda.</vt:lpstr>
      <vt:lpstr>Introduction</vt:lpstr>
      <vt:lpstr>Agenda.</vt:lpstr>
      <vt:lpstr>2 Third Culture Kids – What are they?</vt:lpstr>
      <vt:lpstr>2 Third Culture Kids – What are they?</vt:lpstr>
      <vt:lpstr>2 Third Culture Kids – What are they?</vt:lpstr>
      <vt:lpstr>Agenda.</vt:lpstr>
      <vt:lpstr>3 State of Research – how are they doing?</vt:lpstr>
      <vt:lpstr>3 State of Research – how are they doing?</vt:lpstr>
      <vt:lpstr>3 State of Research – how are they doing?</vt:lpstr>
      <vt:lpstr>3 State of Research – how are they doing?</vt:lpstr>
      <vt:lpstr>3 State of Research – how are they doing?</vt:lpstr>
      <vt:lpstr>3 State of Research – how are they doing?</vt:lpstr>
      <vt:lpstr>3 State of Research – how are they doing?</vt:lpstr>
      <vt:lpstr>3 State of Research – how are they doing?</vt:lpstr>
      <vt:lpstr>3 State of Research – how are they doing?</vt:lpstr>
      <vt:lpstr>Agenda.</vt:lpstr>
      <vt:lpstr>4 Advice – How to help?</vt:lpstr>
      <vt:lpstr>4 Advice – How can parents help?</vt:lpstr>
      <vt:lpstr>4 Advice – How can parents help?</vt:lpstr>
      <vt:lpstr>4 Advice – How can parents help?</vt:lpstr>
      <vt:lpstr>4 Advice – How can parents help?</vt:lpstr>
      <vt:lpstr>4 Advice – How can parents help?</vt:lpstr>
      <vt:lpstr>Agenda.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Title/chapter slide, title 1 Title 2</dc:title>
  <dc:creator>Marnie Reed</dc:creator>
  <cp:lastModifiedBy>Lilian P</cp:lastModifiedBy>
  <cp:revision>3</cp:revision>
  <dcterms:created xsi:type="dcterms:W3CDTF">2022-05-09T12:27:45Z</dcterms:created>
  <dcterms:modified xsi:type="dcterms:W3CDTF">2024-05-17T23:33:30Z</dcterms:modified>
</cp:coreProperties>
</file>