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9" r:id="rId13"/>
    <p:sldId id="273" r:id="rId14"/>
    <p:sldId id="265" r:id="rId15"/>
    <p:sldId id="267" r:id="rId16"/>
    <p:sldId id="274" r:id="rId17"/>
    <p:sldId id="275" r:id="rId18"/>
    <p:sldId id="276" r:id="rId19"/>
    <p:sldId id="270" r:id="rId20"/>
    <p:sldId id="280" r:id="rId21"/>
    <p:sldId id="278" r:id="rId22"/>
    <p:sldId id="272" r:id="rId23"/>
    <p:sldId id="277" r:id="rId24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"/>
      </a:defRPr>
    </a:lvl1pPr>
    <a:lvl2pPr>
      <a:defRPr>
        <a:latin typeface="+mj-lt"/>
        <a:ea typeface="+mj-ea"/>
        <a:cs typeface="+mj-cs"/>
        <a:sym typeface="Helvetica"/>
      </a:defRPr>
    </a:lvl2pPr>
    <a:lvl3pPr>
      <a:defRPr>
        <a:latin typeface="+mj-lt"/>
        <a:ea typeface="+mj-ea"/>
        <a:cs typeface="+mj-cs"/>
        <a:sym typeface="Helvetica"/>
      </a:defRPr>
    </a:lvl3pPr>
    <a:lvl4pPr>
      <a:defRPr>
        <a:latin typeface="+mj-lt"/>
        <a:ea typeface="+mj-ea"/>
        <a:cs typeface="+mj-cs"/>
        <a:sym typeface="Helvetica"/>
      </a:defRPr>
    </a:lvl4pPr>
    <a:lvl5pPr>
      <a:defRPr>
        <a:latin typeface="+mj-lt"/>
        <a:ea typeface="+mj-ea"/>
        <a:cs typeface="+mj-cs"/>
        <a:sym typeface="Helvetica"/>
      </a:defRPr>
    </a:lvl5pPr>
    <a:lvl6pPr>
      <a:defRPr>
        <a:latin typeface="+mj-lt"/>
        <a:ea typeface="+mj-ea"/>
        <a:cs typeface="+mj-cs"/>
        <a:sym typeface="Helvetica"/>
      </a:defRPr>
    </a:lvl6pPr>
    <a:lvl7pPr>
      <a:defRPr>
        <a:latin typeface="+mj-lt"/>
        <a:ea typeface="+mj-ea"/>
        <a:cs typeface="+mj-cs"/>
        <a:sym typeface="Helvetica"/>
      </a:defRPr>
    </a:lvl7pPr>
    <a:lvl8pPr>
      <a:defRPr>
        <a:latin typeface="+mj-lt"/>
        <a:ea typeface="+mj-ea"/>
        <a:cs typeface="+mj-cs"/>
        <a:sym typeface="Helvetica"/>
      </a:defRPr>
    </a:lvl8pPr>
    <a:lvl9pPr>
      <a:defRPr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AE0"/>
    <a:srgbClr val="8767A6"/>
    <a:srgbClr val="C2B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/>
    <p:restoredTop sz="94655"/>
  </p:normalViewPr>
  <p:slideViewPr>
    <p:cSldViewPr snapToGrid="0">
      <p:cViewPr varScale="1">
        <p:scale>
          <a:sx n="109" d="100"/>
          <a:sy n="109" d="100"/>
        </p:scale>
        <p:origin x="594" y="108"/>
      </p:cViewPr>
      <p:guideLst/>
    </p:cSldViewPr>
  </p:slideViewPr>
  <p:outlineViewPr>
    <p:cViewPr>
      <p:scale>
        <a:sx n="33" d="100"/>
        <a:sy n="33" d="100"/>
      </p:scale>
      <p:origin x="0" y="-101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454" lvl="0" indent="-203454" defTabSz="813816">
              <a:spcBef>
                <a:spcPts val="800"/>
              </a:spcBef>
              <a:defRPr sz="1800"/>
            </a:pPr>
            <a:r>
              <a:rPr lang="en-US" dirty="0">
                <a:solidFill>
                  <a:srgbClr val="FF3052"/>
                </a:solidFill>
              </a:rPr>
              <a:t>Speaker to discuss:</a:t>
            </a:r>
          </a:p>
          <a:p>
            <a:pPr marL="203454" lvl="0" indent="-203454" defTabSz="813816">
              <a:spcBef>
                <a:spcPts val="800"/>
              </a:spcBef>
              <a:defRPr sz="1800"/>
            </a:pPr>
            <a:r>
              <a:rPr lang="en-US" sz="2400" dirty="0">
                <a:solidFill>
                  <a:srgbClr val="FF3052"/>
                </a:solidFill>
              </a:rPr>
              <a:t>Visible disabilities</a:t>
            </a:r>
          </a:p>
          <a:p>
            <a:pPr marL="203454" lvl="0" indent="-203454" defTabSz="813816">
              <a:spcBef>
                <a:spcPts val="800"/>
              </a:spcBef>
              <a:defRPr sz="1800"/>
            </a:pPr>
            <a:r>
              <a:rPr lang="en-US" sz="2400" dirty="0">
                <a:solidFill>
                  <a:srgbClr val="FF3052"/>
                </a:solidFill>
              </a:rPr>
              <a:t>Invisible issues (notes, autism, </a:t>
            </a:r>
            <a:r>
              <a:rPr lang="en-US" sz="2400" dirty="0" err="1">
                <a:solidFill>
                  <a:srgbClr val="FF3052"/>
                </a:solidFill>
              </a:rPr>
              <a:t>dyspraxia,eating</a:t>
            </a:r>
            <a:r>
              <a:rPr lang="en-US" sz="2400" dirty="0">
                <a:solidFill>
                  <a:srgbClr val="FF3052"/>
                </a:solidFill>
              </a:rPr>
              <a:t> disorders, mental health issues, learning differences)</a:t>
            </a:r>
          </a:p>
          <a:p>
            <a:pPr marL="203454" lvl="0" indent="-203454" defTabSz="813816">
              <a:spcBef>
                <a:spcPts val="800"/>
              </a:spcBef>
              <a:defRPr sz="1800"/>
            </a:pPr>
            <a:r>
              <a:rPr lang="en-US" sz="2400" dirty="0">
                <a:solidFill>
                  <a:srgbClr val="FF0000"/>
                </a:solidFill>
              </a:rPr>
              <a:t>Does anyone have a family member with a disability or invisible issue?</a:t>
            </a:r>
          </a:p>
          <a:p>
            <a:pPr marL="203454" lvl="0" indent="-203454" defTabSz="813816">
              <a:spcBef>
                <a:spcPts val="800"/>
              </a:spcBef>
              <a:buClr>
                <a:srgbClr val="FF0000"/>
              </a:buClr>
              <a:defRPr sz="1800"/>
            </a:pPr>
            <a:r>
              <a:rPr lang="en-US" sz="2400" dirty="0">
                <a:solidFill>
                  <a:srgbClr val="FF0000"/>
                </a:solidFill>
              </a:rPr>
              <a:t>Do you have families at post who have a family with a disability</a:t>
            </a:r>
          </a:p>
          <a:p>
            <a:pPr marL="203454" lvl="0" indent="-203454" defTabSz="813816">
              <a:spcBef>
                <a:spcPts val="800"/>
              </a:spcBef>
              <a:buClr>
                <a:srgbClr val="FF0000"/>
              </a:buClr>
              <a:defRPr sz="1800"/>
            </a:pPr>
            <a:r>
              <a:rPr lang="en-US" sz="2400" dirty="0">
                <a:solidFill>
                  <a:srgbClr val="FF0000"/>
                </a:solidFill>
              </a:rPr>
              <a:t>It can happen to anyone at any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1533427" y="1838800"/>
            <a:ext cx="9144000" cy="2387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Improving information for diplomatic families who have children with disabilities and different needs</a:t>
            </a:r>
            <a:br>
              <a:rPr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533427" y="4318475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2200" dirty="0">
                <a:solidFill>
                  <a:srgbClr val="8767A6"/>
                </a:solidFill>
                <a:latin typeface="Arial"/>
                <a:ea typeface="Arial"/>
                <a:cs typeface="Arial"/>
                <a:sym typeface="Arial"/>
              </a:rPr>
              <a:t>Mobility of Children with Special Needs Working Group</a:t>
            </a:r>
          </a:p>
          <a:p>
            <a:pPr lvl="0">
              <a:defRPr sz="1800"/>
            </a:pPr>
            <a:r>
              <a:rPr sz="2200" dirty="0">
                <a:solidFill>
                  <a:srgbClr val="8767A6"/>
                </a:solidFill>
                <a:latin typeface="Arial"/>
                <a:ea typeface="Arial"/>
                <a:cs typeface="Arial"/>
                <a:sym typeface="Arial"/>
              </a:rPr>
              <a:t>May 2022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8767A6"/>
                </a:solidFill>
              </a:rPr>
              <a:t>Hidden disability?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6534E-5870-F644-BFD5-FA4B8A145B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465642"/>
            <a:ext cx="2021150" cy="1361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EEC59-AACB-1E45-83B3-5A2BD284F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364" y="1025235"/>
            <a:ext cx="3718266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59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71061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 dirty="0">
                <a:solidFill>
                  <a:srgbClr val="8767A6"/>
                </a:solidFill>
              </a:rPr>
              <a:t> There is very little information out there!</a:t>
            </a:r>
            <a:endParaRPr sz="4400" dirty="0">
              <a:solidFill>
                <a:srgbClr val="8767A6"/>
              </a:solidFill>
            </a:endParaRP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838200" y="201701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  <a:defRPr sz="1800"/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wanted to produce something that…</a:t>
            </a:r>
          </a:p>
          <a:p>
            <a:pPr marL="355600" lvl="0" indent="-355600">
              <a:defRPr sz="1800"/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Shares </a:t>
            </a:r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practical information </a:t>
            </a: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practice</a:t>
            </a:r>
          </a:p>
          <a:p>
            <a:pPr marL="355600" lvl="0" indent="-355600">
              <a:defRPr sz="1800"/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</a:t>
            </a:r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 to foreign service families</a:t>
            </a:r>
          </a:p>
          <a:p>
            <a:pPr marL="355600" lvl="0" indent="-355600">
              <a:defRPr sz="1800"/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Encourages </a:t>
            </a:r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adequate preparation </a:t>
            </a: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maximum flexibility</a:t>
            </a:r>
          </a:p>
          <a:p>
            <a:pPr marL="355600" indent="-355600">
              <a:defRPr sz="1800"/>
            </a:pPr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and could be </a:t>
            </a:r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easily updated</a:t>
            </a:r>
          </a:p>
          <a:p>
            <a:pPr lvl="0">
              <a:defRPr sz="1800"/>
            </a:pPr>
            <a:endParaRPr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SzTx/>
              <a:buNone/>
              <a:defRPr sz="1800"/>
            </a:pPr>
            <a:endParaRPr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SzTx/>
              <a:buNone/>
              <a:defRPr sz="1800"/>
            </a:pPr>
            <a:endParaRPr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SzTx/>
              <a:buNone/>
              <a:defRPr sz="1800"/>
            </a:pPr>
            <a:endParaRPr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SzTx/>
              <a:buNone/>
              <a:defRPr sz="1800"/>
            </a:pPr>
            <a:endParaRPr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DC388-9483-644D-B3ED-2FA24126DA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465642"/>
            <a:ext cx="2021150" cy="1361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B46F6D-BA47-494D-8ECF-83AF4390C7A5}"/>
              </a:ext>
            </a:extLst>
          </p:cNvPr>
          <p:cNvSpPr/>
          <p:nvPr/>
        </p:nvSpPr>
        <p:spPr>
          <a:xfrm>
            <a:off x="0" y="-13648"/>
            <a:ext cx="12192000" cy="6858000"/>
          </a:xfrm>
          <a:prstGeom prst="rect">
            <a:avLst/>
          </a:prstGeom>
          <a:solidFill>
            <a:srgbClr val="D5CAE0"/>
          </a:solidFill>
          <a:ln w="25400" cap="flat">
            <a:solidFill>
              <a:srgbClr val="8767A6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D6BF4-E07C-FC4F-97A0-B98B6B9E20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467" y="193625"/>
            <a:ext cx="4563697" cy="64707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0518BD-C803-9543-80D3-00D018FBC1E4}"/>
              </a:ext>
            </a:extLst>
          </p:cNvPr>
          <p:cNvSpPr/>
          <p:nvPr/>
        </p:nvSpPr>
        <p:spPr>
          <a:xfrm>
            <a:off x="539551" y="1287092"/>
            <a:ext cx="637386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 sz="1800"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So we put together practical tips and experience on:</a:t>
            </a:r>
          </a:p>
          <a:p>
            <a:pPr marL="0" lvl="0" indent="0">
              <a:buNone/>
              <a:defRPr sz="1800"/>
            </a:pPr>
            <a:endParaRPr lang="en-GB" sz="2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children’s needs</a:t>
            </a: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and assessing schools</a:t>
            </a: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therapists &amp; specialists</a:t>
            </a: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creative solutions</a:t>
            </a: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Navigating medications</a:t>
            </a: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problems, etc.</a:t>
            </a:r>
          </a:p>
          <a:p>
            <a:pPr marL="355600" lvl="0" indent="-355600">
              <a:buFont typeface="Arial" panose="020B0604020202020204" pitchFamily="34" charset="0"/>
              <a:buChar char="•"/>
              <a:defRPr sz="1800"/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  <a:defRPr sz="1800"/>
            </a:pPr>
            <a:endParaRPr lang="en-GB" sz="2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64284E-EFC2-F84C-9206-3F19234E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4" y="4131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Finding &amp; assessing schools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E23BB-E185-C045-8503-3A0745772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433" y="1556182"/>
            <a:ext cx="4606371" cy="456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BC7A6-BCEE-014D-B892-6441D111A2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34" y="1556183"/>
            <a:ext cx="4835152" cy="45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69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EA2474-D377-A746-98D6-F996E6A8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886" y="31335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Specialists &amp; medications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169C8-9950-F047-BF24-92232F2B5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091" y="1413825"/>
            <a:ext cx="4985184" cy="4997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8BD87-7372-5941-B360-5113DA136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86" y="1511214"/>
            <a:ext cx="4015023" cy="490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61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194BC0-CDF2-9546-A1D5-8FA9B543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93" y="385475"/>
            <a:ext cx="902724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Thinking creatively and planning ahead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93FEC-9C25-0C4C-9CDB-94C8544AA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834" y="1528475"/>
            <a:ext cx="5119744" cy="4996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8C6F4-EED2-9243-B7CA-09CD98695D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824" y="1528011"/>
            <a:ext cx="4423671" cy="499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75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/>
            </a:pP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</a:t>
            </a:r>
            <a:r>
              <a:rPr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ovide diplomatic families with a Family Office</a:t>
            </a:r>
            <a:r>
              <a:rPr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designated MFA employee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office for basic information and support</a:t>
            </a:r>
          </a:p>
          <a:p>
            <a:pPr marL="850900" lvl="1" indent="-355600">
              <a:buFont typeface="Arial" panose="020B0604020202020204" pitchFamily="34" charset="0"/>
              <a:buChar char="•"/>
              <a:defRPr sz="1800"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this is not possible</a:t>
            </a:r>
            <a:r>
              <a:rPr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ensure other mechanisms are in place to provide support </a:t>
            </a: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information</a:t>
            </a:r>
            <a:endParaRPr sz="2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0" indent="-355600">
              <a:defRPr sz="1800"/>
            </a:pPr>
            <a:r>
              <a:rPr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needs into consideration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transfers</a:t>
            </a:r>
            <a:endParaRPr lang="en-US" sz="2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lvl="0" indent="-355600">
              <a:defRPr sz="1800"/>
            </a:pPr>
            <a:r>
              <a:rPr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</a:t>
            </a:r>
            <a:r>
              <a:rPr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adequate financial support</a:t>
            </a: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allow families to go abroad</a:t>
            </a:r>
          </a:p>
          <a:p>
            <a:pPr marL="355600" lvl="0" indent="-355600">
              <a:defRPr sz="1800"/>
            </a:pP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 open to discussing creative solutions</a:t>
            </a:r>
            <a:endParaRPr sz="2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F6471-82F7-4A46-B85A-ECC3BF1DAE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699557"/>
            <a:ext cx="2021150" cy="1361427"/>
          </a:xfrm>
          <a:prstGeom prst="rect">
            <a:avLst/>
          </a:prstGeom>
        </p:spPr>
      </p:pic>
      <p:sp>
        <p:nvSpPr>
          <p:cNvPr id="7" name="Shape 80">
            <a:extLst>
              <a:ext uri="{FF2B5EF4-FFF2-40B4-BE49-F238E27FC236}">
                <a16:creationId xmlns:a16="http://schemas.microsoft.com/office/drawing/2014/main" id="{81C5D40E-2DD6-4448-A748-00484D9F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 dirty="0">
                <a:solidFill>
                  <a:srgbClr val="8767A6"/>
                </a:solidFill>
              </a:rPr>
              <a:t> Recommendations to MFAs</a:t>
            </a:r>
            <a:endParaRPr sz="4400" dirty="0">
              <a:solidFill>
                <a:srgbClr val="8767A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8205-9C10-B146-88A1-8EC3F6E5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767A6"/>
                </a:solidFill>
              </a:rPr>
              <a:t>A note about language…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2E62-77F1-F14B-AFBF-B275E1769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right language is essential, but challenging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Disability and neurodiversity communities do not always agree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norms vary from place to place and with language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Person-first vs. identity-first language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all feel they have a “disability” or “special needs”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important: how people with different needs identify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0BFAF-5164-B24E-BD79-2B3E5A0735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699557"/>
            <a:ext cx="2021150" cy="13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95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8205-9C10-B146-88A1-8EC3F6E5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767A6"/>
                </a:solidFill>
              </a:rPr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E2E62-77F1-F14B-AFBF-B275E1769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share and distribute the booklet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Future updates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Working group on children next year?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0BFAF-5164-B24E-BD79-2B3E5A0735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699557"/>
            <a:ext cx="2021150" cy="13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418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>
                <a:solidFill>
                  <a:srgbClr val="8767A6"/>
                </a:solidFill>
              </a:rPr>
              <a:t>Good preparation helps kids</a:t>
            </a:r>
            <a:r>
              <a:rPr lang="en-US" sz="4400" dirty="0">
                <a:solidFill>
                  <a:srgbClr val="8767A6"/>
                </a:solidFill>
              </a:rPr>
              <a:t> thrive!</a:t>
            </a:r>
            <a:r>
              <a:rPr sz="4400" dirty="0">
                <a:solidFill>
                  <a:srgbClr val="8767A6"/>
                </a:solidFill>
              </a:rPr>
              <a:t> 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1275908" y="2369947"/>
            <a:ext cx="9186530" cy="3515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buNone/>
              <a:defRPr sz="1800"/>
            </a:pPr>
            <a:r>
              <a:rPr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“Since Matthew’s arrival at EAB, he has not only been a beacon of optimistic energy but a unifying presence…  It is Matthew’s departure that will diminish our collective learning experiences, positive energy and the quality of our school.”</a:t>
            </a:r>
            <a:endParaRPr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FE294-0F35-2648-83B7-3CA078C9B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699557"/>
            <a:ext cx="2021150" cy="1361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>
                <a:solidFill>
                  <a:srgbClr val="8767A6"/>
                </a:solidFill>
              </a:rPr>
              <a:t>The Working Group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5600" lvl="0" indent="-355600">
              <a:defRPr sz="1800"/>
            </a:pPr>
            <a:r>
              <a:rPr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Amanda Neil, UK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(Chair) </a:t>
            </a:r>
          </a:p>
          <a:p>
            <a:pPr marL="355600" lvl="0" indent="-355600">
              <a:defRPr sz="1800"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Melissa Woods Nelson, Switzerland</a:t>
            </a:r>
          </a:p>
          <a:p>
            <a:pPr marL="355600" lvl="0" indent="-355600">
              <a:defRPr sz="1800"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Petra </a:t>
            </a:r>
            <a:r>
              <a:rPr lang="en-US" sz="2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Horáková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Krištofová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Czech Republic</a:t>
            </a:r>
          </a:p>
          <a:p>
            <a:pPr marL="355600" lvl="0" indent="-355600">
              <a:defRPr sz="1800"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Manuela </a:t>
            </a:r>
            <a:r>
              <a:rPr lang="en-US" sz="2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Caramujo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Portugal</a:t>
            </a:r>
          </a:p>
          <a:p>
            <a:pPr marL="355600" lvl="0" indent="-355600">
              <a:defRPr sz="1800"/>
            </a:pPr>
            <a:endParaRPr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272F6-70A8-8941-9778-BCCBFFDE00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465642"/>
            <a:ext cx="2021150" cy="1361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BE8356-F659-E348-9839-93F611EBEB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699557"/>
            <a:ext cx="2021150" cy="1361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00DCB-33D0-8C4E-B812-9EE56BB2A2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316" y="1593272"/>
            <a:ext cx="6653150" cy="5049981"/>
          </a:xfrm>
          <a:prstGeom prst="rect">
            <a:avLst/>
          </a:prstGeom>
        </p:spPr>
      </p:pic>
      <p:sp>
        <p:nvSpPr>
          <p:cNvPr id="9" name="Shape 101">
            <a:extLst>
              <a:ext uri="{FF2B5EF4-FFF2-40B4-BE49-F238E27FC236}">
                <a16:creationId xmlns:a16="http://schemas.microsoft.com/office/drawing/2014/main" id="{9CDD683D-3FCD-FD49-906A-730B7F98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1" y="3047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/>
            </a:pPr>
            <a:r>
              <a:rPr lang="en-US" sz="7200" b="1" dirty="0">
                <a:solidFill>
                  <a:srgbClr val="8767A6"/>
                </a:solidFill>
              </a:rPr>
              <a:t>Thank you!</a:t>
            </a:r>
            <a:r>
              <a:rPr sz="7200" b="1" dirty="0">
                <a:solidFill>
                  <a:srgbClr val="8767A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284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>
                <a:solidFill>
                  <a:srgbClr val="8767A6"/>
                </a:solidFill>
              </a:rPr>
              <a:t>Who we are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5600" lvl="0" indent="-355600">
              <a:defRPr sz="1800"/>
            </a:pP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a group </a:t>
            </a:r>
            <a:r>
              <a:rPr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we’ve navigated</a:t>
            </a:r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62000" lvl="1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 countries </a:t>
            </a:r>
          </a:p>
          <a:p>
            <a:pPr marL="762000" lvl="1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children with additional needs including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utism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Cerebral Palsy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Down’s Syndrome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ADHD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Pragmatic Communication Disorder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Dyspraxia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2538" lvl="2" indent="-304800">
              <a:spcBef>
                <a:spcPts val="500"/>
              </a:spcBef>
              <a:defRPr sz="1800"/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Depression and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elf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561E2-2185-1F49-8EB3-3AC9EC206B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465642"/>
            <a:ext cx="2021150" cy="1361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Melissa, Alex and </a:t>
            </a:r>
            <a:r>
              <a:rPr sz="4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Mady</a:t>
            </a:r>
            <a:endParaRPr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0" name="image1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48863"/>
            <a:ext cx="4697897" cy="3523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2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120" y="1825625"/>
            <a:ext cx="3195432" cy="3691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Petra and </a:t>
            </a:r>
            <a:r>
              <a:rPr sz="4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Johanka</a:t>
            </a:r>
            <a:endParaRPr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4" name="image3.jpe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8528" y="1825624"/>
            <a:ext cx="3274257" cy="355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4.jpe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48068" y="2479085"/>
            <a:ext cx="4256198" cy="2679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Manuela</a:t>
            </a:r>
            <a:r>
              <a:rPr lang="en-GB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Alexandre</a:t>
            </a:r>
            <a:endParaRPr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8" name="image5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8192"/>
            <a:ext cx="5181600" cy="3886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6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246" y="1825625"/>
            <a:ext cx="3263505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Amanda and Matthew</a:t>
            </a:r>
          </a:p>
        </p:txBody>
      </p:sp>
      <p:pic>
        <p:nvPicPr>
          <p:cNvPr id="72" name="image7.jpe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414" y="2274092"/>
            <a:ext cx="3657600" cy="3454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8.jpe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420" y="2274092"/>
            <a:ext cx="3949995" cy="3456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51828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4100"/>
            </a:lvl1pPr>
          </a:lstStyle>
          <a:p>
            <a:pPr lvl="0">
              <a:defRPr sz="1800"/>
            </a:pPr>
            <a:r>
              <a:rPr sz="4400" dirty="0">
                <a:solidFill>
                  <a:srgbClr val="8767A6"/>
                </a:solidFill>
              </a:rPr>
              <a:t>How much do you know about disability and different needs?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6C3F5-26F9-144B-970C-94400562F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465642"/>
            <a:ext cx="2021150" cy="1361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590F4-45B5-524B-815F-7461531D51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422" y="1690688"/>
            <a:ext cx="4383066" cy="51673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8767A6"/>
                </a:solidFill>
              </a:rPr>
              <a:t>Hidden disability?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6534E-5870-F644-BFD5-FA4B8A145B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852" y="4465642"/>
            <a:ext cx="2021150" cy="1361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A4049-EF7A-7645-AB8C-C1092D9FD2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88619"/>
            <a:ext cx="7926882" cy="51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809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598319E004E44B0437D7AA744714C" ma:contentTypeVersion="13" ma:contentTypeDescription="Create a new document." ma:contentTypeScope="" ma:versionID="eda6300565f17b9b02fc28a5e69ec431">
  <xsd:schema xmlns:xsd="http://www.w3.org/2001/XMLSchema" xmlns:xs="http://www.w3.org/2001/XMLSchema" xmlns:p="http://schemas.microsoft.com/office/2006/metadata/properties" xmlns:ns3="2e19d87d-c8d7-4349-aa1a-eb4c6cad9eaf" xmlns:ns4="7eee4321-5da6-428a-9be8-b2178ab53d3c" targetNamespace="http://schemas.microsoft.com/office/2006/metadata/properties" ma:root="true" ma:fieldsID="bc16fcbfc6d928b40c6141a7c5a81fc2" ns3:_="" ns4:_="">
    <xsd:import namespace="2e19d87d-c8d7-4349-aa1a-eb4c6cad9eaf"/>
    <xsd:import namespace="7eee4321-5da6-428a-9be8-b2178ab53d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9d87d-c8d7-4349-aa1a-eb4c6cad9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ee4321-5da6-428a-9be8-b2178ab53d3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6A60A2-D8E1-4960-B955-E89F652EF0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A40508-2AFF-4A25-B625-C80ABD5DD14C}">
  <ds:schemaRefs>
    <ds:schemaRef ds:uri="http://schemas.microsoft.com/office/2006/documentManagement/types"/>
    <ds:schemaRef ds:uri="2e19d87d-c8d7-4349-aa1a-eb4c6cad9eaf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7eee4321-5da6-428a-9be8-b2178ab53d3c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C538E0D-B1A1-4963-932C-4EE0AFB801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9d87d-c8d7-4349-aa1a-eb4c6cad9eaf"/>
    <ds:schemaRef ds:uri="7eee4321-5da6-428a-9be8-b2178ab53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447</Words>
  <Application>Microsoft Office PowerPoint</Application>
  <PresentationFormat>Širokoúhlá obrazovka</PresentationFormat>
  <Paragraphs>72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 Neue</vt:lpstr>
      <vt:lpstr>Default</vt:lpstr>
      <vt:lpstr>Improving information for diplomatic families who have children with disabilities and different needs </vt:lpstr>
      <vt:lpstr>The Working Group</vt:lpstr>
      <vt:lpstr>Who we are</vt:lpstr>
      <vt:lpstr>Melissa, Alex and Mady</vt:lpstr>
      <vt:lpstr>Petra and Johanka</vt:lpstr>
      <vt:lpstr>Manuela and Alexandre</vt:lpstr>
      <vt:lpstr>Amanda and Matthew</vt:lpstr>
      <vt:lpstr>How much do you know about disability and different needs?</vt:lpstr>
      <vt:lpstr>Hidden disability?</vt:lpstr>
      <vt:lpstr>Hidden disability?</vt:lpstr>
      <vt:lpstr> There is very little information out there!</vt:lpstr>
      <vt:lpstr>Prezentace aplikace PowerPoint</vt:lpstr>
      <vt:lpstr>Finding &amp; assessing schools</vt:lpstr>
      <vt:lpstr>Specialists &amp; medications</vt:lpstr>
      <vt:lpstr>Thinking creatively and planning ahead</vt:lpstr>
      <vt:lpstr> Recommendations to MFAs</vt:lpstr>
      <vt:lpstr>A note about language…</vt:lpstr>
      <vt:lpstr>Next steps</vt:lpstr>
      <vt:lpstr>Good preparation helps kids thrive!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information for diplomatic families who have children with disabilities and different needs</dc:title>
  <dc:creator>Amanda Neil (Sensitive)</dc:creator>
  <cp:lastModifiedBy>Petra Horáková Krištofová</cp:lastModifiedBy>
  <cp:revision>25</cp:revision>
  <dcterms:modified xsi:type="dcterms:W3CDTF">2022-04-14T07:59:39Z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0x0101005AC598319E004E44B0437D7AA744714C</vt:lpwstr>
  </property>
</Properties>
</file>