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6.xml" ContentType="application/vnd.openxmlformats-officedocument.drawingml.chartshapes+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7.xml" ContentType="application/vnd.openxmlformats-officedocument.drawingml.chartshapes+xml"/>
  <Override PartName="/ppt/notesSlides/notesSlide1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8.xml" ContentType="application/vnd.openxmlformats-officedocument.drawingml.chartshapes+xml"/>
  <Override PartName="/ppt/notesSlides/notesSlide1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9.xml" ContentType="application/vnd.openxmlformats-officedocument.drawingml.chartshapes+xml"/>
  <Override PartName="/ppt/notesSlides/notesSlide15.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0.xml" ContentType="application/vnd.openxmlformats-officedocument.drawingml.chartshapes+xml"/>
  <Override PartName="/ppt/notesSlides/notesSlide16.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11.xml" ContentType="application/vnd.openxmlformats-officedocument.drawingml.chartshapes+xml"/>
  <Override PartName="/ppt/notesSlides/notesSlide17.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12.xml" ContentType="application/vnd.openxmlformats-officedocument.drawingml.chartshapes+xml"/>
  <Override PartName="/ppt/notesSlides/notesSlide18.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13.xml" ContentType="application/vnd.openxmlformats-officedocument.drawingml.chartshapes+xml"/>
  <Override PartName="/ppt/notesSlides/notesSlide19.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14.xml" ContentType="application/vnd.openxmlformats-officedocument.drawingml.chartshapes+xml"/>
  <Override PartName="/ppt/notesSlides/notesSlide20.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15.xml" ContentType="application/vnd.openxmlformats-officedocument.drawingml.chartshapes+xml"/>
  <Override PartName="/ppt/notesSlides/notesSlide21.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16.xml" ContentType="application/vnd.openxmlformats-officedocument.drawingml.chartshapes+xml"/>
  <Override PartName="/ppt/notesSlides/notesSlide22.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drawings/drawing17.xml" ContentType="application/vnd.openxmlformats-officedocument.drawingml.chartshapes+xml"/>
  <Override PartName="/ppt/notesSlides/notesSlide23.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18.xml" ContentType="application/vnd.openxmlformats-officedocument.drawingml.chartshapes+xml"/>
  <Override PartName="/ppt/notesSlides/notesSlide24.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drawings/drawing19.xml" ContentType="application/vnd.openxmlformats-officedocument.drawingml.chartshapes+xml"/>
  <Override PartName="/ppt/notesSlides/notesSlide25.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drawings/drawing20.xml" ContentType="application/vnd.openxmlformats-officedocument.drawingml.chartshape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37" r:id="rId2"/>
    <p:sldId id="268" r:id="rId3"/>
    <p:sldId id="269" r:id="rId4"/>
    <p:sldId id="270" r:id="rId5"/>
    <p:sldId id="271" r:id="rId6"/>
    <p:sldId id="272" r:id="rId7"/>
    <p:sldId id="273" r:id="rId8"/>
    <p:sldId id="258" r:id="rId9"/>
    <p:sldId id="274" r:id="rId10"/>
    <p:sldId id="259" r:id="rId11"/>
    <p:sldId id="275" r:id="rId12"/>
    <p:sldId id="276" r:id="rId13"/>
    <p:sldId id="260" r:id="rId14"/>
    <p:sldId id="285" r:id="rId15"/>
    <p:sldId id="284" r:id="rId16"/>
    <p:sldId id="283" r:id="rId17"/>
    <p:sldId id="282" r:id="rId18"/>
    <p:sldId id="281" r:id="rId19"/>
    <p:sldId id="280" r:id="rId20"/>
    <p:sldId id="279" r:id="rId21"/>
    <p:sldId id="277" r:id="rId22"/>
    <p:sldId id="278" r:id="rId23"/>
    <p:sldId id="264" r:id="rId24"/>
    <p:sldId id="265" r:id="rId25"/>
    <p:sldId id="267" r:id="rId26"/>
    <p:sldId id="341" r:id="rId27"/>
    <p:sldId id="338" r:id="rId28"/>
    <p:sldId id="333" r:id="rId29"/>
    <p:sldId id="339" r:id="rId30"/>
    <p:sldId id="335" r:id="rId31"/>
    <p:sldId id="310" r:id="rId32"/>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75" d="100"/>
          <a:sy n="75" d="100"/>
        </p:scale>
        <p:origin x="102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chartUserShapes" Target="../drawings/drawing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chartUserShapes" Target="../drawings/drawing20.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643D-4F78-8D1E-23F263156398}"/>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643D-4F78-8D1E-23F263156398}"/>
              </c:ext>
            </c:extLst>
          </c:dPt>
          <c:dPt>
            <c:idx val="3"/>
            <c:invertIfNegative val="0"/>
            <c:bubble3D val="0"/>
            <c:extLst>
              <c:ext xmlns:c16="http://schemas.microsoft.com/office/drawing/2014/chart" uri="{C3380CC4-5D6E-409C-BE32-E72D297353CC}">
                <c16:uniqueId val="{00000004-643D-4F78-8D1E-23F26315639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Tabelle1!$A$2:$A$3</c:f>
              <c:strCache>
                <c:ptCount val="2"/>
                <c:pt idx="0">
                  <c:v>Yes</c:v>
                </c:pt>
                <c:pt idx="1">
                  <c:v>No</c:v>
                </c:pt>
              </c:strCache>
            </c:strRef>
          </c:cat>
          <c:val>
            <c:numRef>
              <c:f>Tabelle1!$B$2:$B$3</c:f>
              <c:numCache>
                <c:formatCode>General</c:formatCode>
                <c:ptCount val="2"/>
                <c:pt idx="0">
                  <c:v>69.17</c:v>
                </c:pt>
                <c:pt idx="1">
                  <c:v>30.83</c:v>
                </c:pt>
              </c:numCache>
            </c:numRef>
          </c:val>
          <c:extLst>
            <c:ext xmlns:c16="http://schemas.microsoft.com/office/drawing/2014/chart" uri="{C3380CC4-5D6E-409C-BE32-E72D297353CC}">
              <c16:uniqueId val="{00000005-643D-4F78-8D1E-23F263156398}"/>
            </c:ext>
          </c:extLst>
        </c:ser>
        <c:dLbls>
          <c:showLegendKey val="0"/>
          <c:showVal val="0"/>
          <c:showCatName val="0"/>
          <c:showSerName val="0"/>
          <c:showPercent val="0"/>
          <c:showBubbleSize val="0"/>
        </c:dLbls>
        <c:gapWidth val="150"/>
        <c:overlap val="100"/>
        <c:axId val="274269088"/>
        <c:axId val="274265952"/>
      </c:barChart>
      <c:catAx>
        <c:axId val="274269088"/>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74265952"/>
        <c:crosses val="autoZero"/>
        <c:auto val="1"/>
        <c:lblAlgn val="ctr"/>
        <c:lblOffset val="100"/>
        <c:noMultiLvlLbl val="0"/>
      </c:catAx>
      <c:valAx>
        <c:axId val="274265952"/>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274269088"/>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969E-4DCF-AC2D-E9DB13E14BCA}"/>
              </c:ext>
            </c:extLst>
          </c:dPt>
          <c:dPt>
            <c:idx val="2"/>
            <c:invertIfNegative val="0"/>
            <c:bubble3D val="0"/>
            <c:spPr>
              <a:solidFill>
                <a:srgbClr val="FF0000"/>
              </a:solidFill>
              <a:ln>
                <a:noFill/>
              </a:ln>
              <a:effectLst/>
            </c:spPr>
            <c:extLst>
              <c:ext xmlns:c16="http://schemas.microsoft.com/office/drawing/2014/chart" uri="{C3380CC4-5D6E-409C-BE32-E72D297353CC}">
                <c16:uniqueId val="{00000003-969E-4DCF-AC2D-E9DB13E14BCA}"/>
              </c:ext>
            </c:extLst>
          </c:dPt>
          <c:dPt>
            <c:idx val="3"/>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4-969E-4DCF-AC2D-E9DB13E14B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Tabelle1!$A$2:$A$5</c:f>
              <c:strCache>
                <c:ptCount val="4"/>
                <c:pt idx="0">
                  <c:v>Yes</c:v>
                </c:pt>
                <c:pt idx="1">
                  <c:v>Depends on country</c:v>
                </c:pt>
                <c:pt idx="2">
                  <c:v>No</c:v>
                </c:pt>
                <c:pt idx="3">
                  <c:v>N/A</c:v>
                </c:pt>
              </c:strCache>
            </c:strRef>
          </c:cat>
          <c:val>
            <c:numRef>
              <c:f>Tabelle1!$B$2:$B$5</c:f>
              <c:numCache>
                <c:formatCode>General</c:formatCode>
                <c:ptCount val="4"/>
                <c:pt idx="0">
                  <c:v>48.54</c:v>
                </c:pt>
                <c:pt idx="1">
                  <c:v>31.07</c:v>
                </c:pt>
                <c:pt idx="2">
                  <c:v>17.48</c:v>
                </c:pt>
                <c:pt idx="3">
                  <c:v>2.91</c:v>
                </c:pt>
              </c:numCache>
            </c:numRef>
          </c:val>
          <c:extLst>
            <c:ext xmlns:c16="http://schemas.microsoft.com/office/drawing/2014/chart" uri="{C3380CC4-5D6E-409C-BE32-E72D297353CC}">
              <c16:uniqueId val="{00000005-969E-4DCF-AC2D-E9DB13E14BCA}"/>
            </c:ext>
          </c:extLst>
        </c:ser>
        <c:dLbls>
          <c:showLegendKey val="0"/>
          <c:showVal val="0"/>
          <c:showCatName val="0"/>
          <c:showSerName val="0"/>
          <c:showPercent val="0"/>
          <c:showBubbleSize val="0"/>
        </c:dLbls>
        <c:gapWidth val="150"/>
        <c:overlap val="100"/>
        <c:axId val="379390656"/>
        <c:axId val="379392224"/>
      </c:barChart>
      <c:catAx>
        <c:axId val="379390656"/>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9392224"/>
        <c:crosses val="autoZero"/>
        <c:auto val="1"/>
        <c:lblAlgn val="ctr"/>
        <c:lblOffset val="100"/>
        <c:noMultiLvlLbl val="0"/>
      </c:catAx>
      <c:valAx>
        <c:axId val="379392224"/>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9390656"/>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969E-4DCF-AC2D-E9DB13E14BCA}"/>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969E-4DCF-AC2D-E9DB13E14BCA}"/>
              </c:ext>
            </c:extLst>
          </c:dPt>
          <c:dPt>
            <c:idx val="3"/>
            <c:invertIfNegative val="0"/>
            <c:bubble3D val="0"/>
            <c:extLst>
              <c:ext xmlns:c16="http://schemas.microsoft.com/office/drawing/2014/chart" uri="{C3380CC4-5D6E-409C-BE32-E72D297353CC}">
                <c16:uniqueId val="{00000004-969E-4DCF-AC2D-E9DB13E14B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34.65</c:v>
                </c:pt>
                <c:pt idx="1">
                  <c:v>20.79</c:v>
                </c:pt>
                <c:pt idx="2">
                  <c:v>44.55</c:v>
                </c:pt>
              </c:numCache>
            </c:numRef>
          </c:val>
          <c:extLst>
            <c:ext xmlns:c16="http://schemas.microsoft.com/office/drawing/2014/chart" uri="{C3380CC4-5D6E-409C-BE32-E72D297353CC}">
              <c16:uniqueId val="{00000005-969E-4DCF-AC2D-E9DB13E14BCA}"/>
            </c:ext>
          </c:extLst>
        </c:ser>
        <c:dLbls>
          <c:showLegendKey val="0"/>
          <c:showVal val="0"/>
          <c:showCatName val="0"/>
          <c:showSerName val="0"/>
          <c:showPercent val="0"/>
          <c:showBubbleSize val="0"/>
        </c:dLbls>
        <c:gapWidth val="150"/>
        <c:overlap val="100"/>
        <c:axId val="379394184"/>
        <c:axId val="379387912"/>
      </c:barChart>
      <c:catAx>
        <c:axId val="379394184"/>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9387912"/>
        <c:crosses val="autoZero"/>
        <c:auto val="1"/>
        <c:lblAlgn val="ctr"/>
        <c:lblOffset val="100"/>
        <c:noMultiLvlLbl val="0"/>
      </c:catAx>
      <c:valAx>
        <c:axId val="379387912"/>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9394184"/>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969E-4DCF-AC2D-E9DB13E14BCA}"/>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969E-4DCF-AC2D-E9DB13E14BCA}"/>
              </c:ext>
            </c:extLst>
          </c:dPt>
          <c:dPt>
            <c:idx val="3"/>
            <c:invertIfNegative val="0"/>
            <c:bubble3D val="0"/>
            <c:extLst>
              <c:ext xmlns:c16="http://schemas.microsoft.com/office/drawing/2014/chart" uri="{C3380CC4-5D6E-409C-BE32-E72D297353CC}">
                <c16:uniqueId val="{00000004-969E-4DCF-AC2D-E9DB13E14B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13.73</c:v>
                </c:pt>
                <c:pt idx="1">
                  <c:v>44.12</c:v>
                </c:pt>
                <c:pt idx="2">
                  <c:v>42.16</c:v>
                </c:pt>
              </c:numCache>
            </c:numRef>
          </c:val>
          <c:extLst>
            <c:ext xmlns:c16="http://schemas.microsoft.com/office/drawing/2014/chart" uri="{C3380CC4-5D6E-409C-BE32-E72D297353CC}">
              <c16:uniqueId val="{00000005-969E-4DCF-AC2D-E9DB13E14BCA}"/>
            </c:ext>
          </c:extLst>
        </c:ser>
        <c:dLbls>
          <c:showLegendKey val="0"/>
          <c:showVal val="0"/>
          <c:showCatName val="0"/>
          <c:showSerName val="0"/>
          <c:showPercent val="0"/>
          <c:showBubbleSize val="0"/>
        </c:dLbls>
        <c:gapWidth val="150"/>
        <c:overlap val="100"/>
        <c:axId val="379393008"/>
        <c:axId val="379393400"/>
      </c:barChart>
      <c:catAx>
        <c:axId val="379393008"/>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9393400"/>
        <c:crosses val="autoZero"/>
        <c:auto val="1"/>
        <c:lblAlgn val="ctr"/>
        <c:lblOffset val="100"/>
        <c:noMultiLvlLbl val="0"/>
      </c:catAx>
      <c:valAx>
        <c:axId val="379393400"/>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9393008"/>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969E-4DCF-AC2D-E9DB13E14BCA}"/>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969E-4DCF-AC2D-E9DB13E14BCA}"/>
              </c:ext>
            </c:extLst>
          </c:dPt>
          <c:dPt>
            <c:idx val="3"/>
            <c:invertIfNegative val="0"/>
            <c:bubble3D val="0"/>
            <c:extLst>
              <c:ext xmlns:c16="http://schemas.microsoft.com/office/drawing/2014/chart" uri="{C3380CC4-5D6E-409C-BE32-E72D297353CC}">
                <c16:uniqueId val="{00000004-969E-4DCF-AC2D-E9DB13E14B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12.77</c:v>
                </c:pt>
                <c:pt idx="1">
                  <c:v>41.29</c:v>
                </c:pt>
                <c:pt idx="2">
                  <c:v>45.74</c:v>
                </c:pt>
              </c:numCache>
            </c:numRef>
          </c:val>
          <c:extLst>
            <c:ext xmlns:c16="http://schemas.microsoft.com/office/drawing/2014/chart" uri="{C3380CC4-5D6E-409C-BE32-E72D297353CC}">
              <c16:uniqueId val="{00000005-969E-4DCF-AC2D-E9DB13E14BCA}"/>
            </c:ext>
          </c:extLst>
        </c:ser>
        <c:dLbls>
          <c:showLegendKey val="0"/>
          <c:showVal val="0"/>
          <c:showCatName val="0"/>
          <c:showSerName val="0"/>
          <c:showPercent val="0"/>
          <c:showBubbleSize val="0"/>
        </c:dLbls>
        <c:gapWidth val="150"/>
        <c:overlap val="100"/>
        <c:axId val="379388304"/>
        <c:axId val="274267128"/>
      </c:barChart>
      <c:catAx>
        <c:axId val="379388304"/>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74267128"/>
        <c:crosses val="autoZero"/>
        <c:auto val="1"/>
        <c:lblAlgn val="ctr"/>
        <c:lblOffset val="100"/>
        <c:noMultiLvlLbl val="0"/>
      </c:catAx>
      <c:valAx>
        <c:axId val="274267128"/>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9388304"/>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969E-4DCF-AC2D-E9DB13E14BCA}"/>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969E-4DCF-AC2D-E9DB13E14BCA}"/>
              </c:ext>
            </c:extLst>
          </c:dPt>
          <c:dPt>
            <c:idx val="3"/>
            <c:invertIfNegative val="0"/>
            <c:bubble3D val="0"/>
            <c:extLst>
              <c:ext xmlns:c16="http://schemas.microsoft.com/office/drawing/2014/chart" uri="{C3380CC4-5D6E-409C-BE32-E72D297353CC}">
                <c16:uniqueId val="{00000004-969E-4DCF-AC2D-E9DB13E14B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Tabelle1!$A$2:$A$3</c:f>
              <c:strCache>
                <c:ptCount val="2"/>
                <c:pt idx="0">
                  <c:v>Yes</c:v>
                </c:pt>
                <c:pt idx="1">
                  <c:v>No</c:v>
                </c:pt>
              </c:strCache>
            </c:strRef>
          </c:cat>
          <c:val>
            <c:numRef>
              <c:f>Tabelle1!$B$2:$B$3</c:f>
              <c:numCache>
                <c:formatCode>General</c:formatCode>
                <c:ptCount val="2"/>
                <c:pt idx="0">
                  <c:v>76.83</c:v>
                </c:pt>
                <c:pt idx="1">
                  <c:v>23.17</c:v>
                </c:pt>
              </c:numCache>
            </c:numRef>
          </c:val>
          <c:extLst>
            <c:ext xmlns:c16="http://schemas.microsoft.com/office/drawing/2014/chart" uri="{C3380CC4-5D6E-409C-BE32-E72D297353CC}">
              <c16:uniqueId val="{00000005-969E-4DCF-AC2D-E9DB13E14BCA}"/>
            </c:ext>
          </c:extLst>
        </c:ser>
        <c:dLbls>
          <c:showLegendKey val="0"/>
          <c:showVal val="0"/>
          <c:showCatName val="0"/>
          <c:showSerName val="0"/>
          <c:showPercent val="0"/>
          <c:showBubbleSize val="0"/>
        </c:dLbls>
        <c:gapWidth val="150"/>
        <c:overlap val="100"/>
        <c:axId val="378956928"/>
        <c:axId val="378957320"/>
      </c:barChart>
      <c:catAx>
        <c:axId val="378956928"/>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8957320"/>
        <c:crosses val="autoZero"/>
        <c:auto val="1"/>
        <c:lblAlgn val="ctr"/>
        <c:lblOffset val="100"/>
        <c:noMultiLvlLbl val="0"/>
      </c:catAx>
      <c:valAx>
        <c:axId val="378957320"/>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8956928"/>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969E-4DCF-AC2D-E9DB13E14BCA}"/>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969E-4DCF-AC2D-E9DB13E14BCA}"/>
              </c:ext>
            </c:extLst>
          </c:dPt>
          <c:dPt>
            <c:idx val="3"/>
            <c:invertIfNegative val="0"/>
            <c:bubble3D val="0"/>
            <c:extLst>
              <c:ext xmlns:c16="http://schemas.microsoft.com/office/drawing/2014/chart" uri="{C3380CC4-5D6E-409C-BE32-E72D297353CC}">
                <c16:uniqueId val="{00000004-969E-4DCF-AC2D-E9DB13E14B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48.48</c:v>
                </c:pt>
                <c:pt idx="1">
                  <c:v>29.29</c:v>
                </c:pt>
                <c:pt idx="2">
                  <c:v>22.22</c:v>
                </c:pt>
              </c:numCache>
            </c:numRef>
          </c:val>
          <c:extLst>
            <c:ext xmlns:c16="http://schemas.microsoft.com/office/drawing/2014/chart" uri="{C3380CC4-5D6E-409C-BE32-E72D297353CC}">
              <c16:uniqueId val="{00000005-969E-4DCF-AC2D-E9DB13E14BCA}"/>
            </c:ext>
          </c:extLst>
        </c:ser>
        <c:dLbls>
          <c:showLegendKey val="0"/>
          <c:showVal val="0"/>
          <c:showCatName val="0"/>
          <c:showSerName val="0"/>
          <c:showPercent val="0"/>
          <c:showBubbleSize val="0"/>
        </c:dLbls>
        <c:gapWidth val="150"/>
        <c:overlap val="100"/>
        <c:axId val="378953792"/>
        <c:axId val="378954184"/>
      </c:barChart>
      <c:catAx>
        <c:axId val="378953792"/>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8954184"/>
        <c:crosses val="autoZero"/>
        <c:auto val="1"/>
        <c:lblAlgn val="ctr"/>
        <c:lblOffset val="100"/>
        <c:noMultiLvlLbl val="0"/>
      </c:catAx>
      <c:valAx>
        <c:axId val="378954184"/>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8953792"/>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969E-4DCF-AC2D-E9DB13E14BCA}"/>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969E-4DCF-AC2D-E9DB13E14BCA}"/>
              </c:ext>
            </c:extLst>
          </c:dPt>
          <c:dPt>
            <c:idx val="3"/>
            <c:invertIfNegative val="0"/>
            <c:bubble3D val="0"/>
            <c:extLst>
              <c:ext xmlns:c16="http://schemas.microsoft.com/office/drawing/2014/chart" uri="{C3380CC4-5D6E-409C-BE32-E72D297353CC}">
                <c16:uniqueId val="{00000004-969E-4DCF-AC2D-E9DB13E14B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3.92</c:v>
                </c:pt>
                <c:pt idx="1">
                  <c:v>72.55</c:v>
                </c:pt>
                <c:pt idx="2">
                  <c:v>23.53</c:v>
                </c:pt>
              </c:numCache>
            </c:numRef>
          </c:val>
          <c:extLst>
            <c:ext xmlns:c16="http://schemas.microsoft.com/office/drawing/2014/chart" uri="{C3380CC4-5D6E-409C-BE32-E72D297353CC}">
              <c16:uniqueId val="{00000005-969E-4DCF-AC2D-E9DB13E14BCA}"/>
            </c:ext>
          </c:extLst>
        </c:ser>
        <c:dLbls>
          <c:showLegendKey val="0"/>
          <c:showVal val="0"/>
          <c:showCatName val="0"/>
          <c:showSerName val="0"/>
          <c:showPercent val="0"/>
          <c:showBubbleSize val="0"/>
        </c:dLbls>
        <c:gapWidth val="150"/>
        <c:overlap val="100"/>
        <c:axId val="378957712"/>
        <c:axId val="378955752"/>
      </c:barChart>
      <c:catAx>
        <c:axId val="378957712"/>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8955752"/>
        <c:crosses val="autoZero"/>
        <c:auto val="1"/>
        <c:lblAlgn val="ctr"/>
        <c:lblOffset val="100"/>
        <c:noMultiLvlLbl val="0"/>
      </c:catAx>
      <c:valAx>
        <c:axId val="378955752"/>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8957712"/>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D756-41C8-8ACD-2A126C512AFC}"/>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D756-41C8-8ACD-2A126C512AFC}"/>
              </c:ext>
            </c:extLst>
          </c:dPt>
          <c:dPt>
            <c:idx val="3"/>
            <c:invertIfNegative val="0"/>
            <c:bubble3D val="0"/>
            <c:extLst>
              <c:ext xmlns:c16="http://schemas.microsoft.com/office/drawing/2014/chart" uri="{C3380CC4-5D6E-409C-BE32-E72D297353CC}">
                <c16:uniqueId val="{00000004-D756-41C8-8ACD-2A126C512AFC}"/>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44.34</c:v>
                </c:pt>
                <c:pt idx="1">
                  <c:v>36.79</c:v>
                </c:pt>
                <c:pt idx="2">
                  <c:v>18.87</c:v>
                </c:pt>
              </c:numCache>
            </c:numRef>
          </c:val>
          <c:extLst>
            <c:ext xmlns:c16="http://schemas.microsoft.com/office/drawing/2014/chart" uri="{C3380CC4-5D6E-409C-BE32-E72D297353CC}">
              <c16:uniqueId val="{00000005-D756-41C8-8ACD-2A126C512AFC}"/>
            </c:ext>
          </c:extLst>
        </c:ser>
        <c:dLbls>
          <c:showLegendKey val="0"/>
          <c:showVal val="0"/>
          <c:showCatName val="0"/>
          <c:showSerName val="0"/>
          <c:showPercent val="0"/>
          <c:showBubbleSize val="0"/>
        </c:dLbls>
        <c:gapWidth val="150"/>
        <c:overlap val="100"/>
        <c:axId val="378956144"/>
        <c:axId val="378960848"/>
      </c:barChart>
      <c:catAx>
        <c:axId val="378956144"/>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8960848"/>
        <c:crosses val="autoZero"/>
        <c:auto val="1"/>
        <c:lblAlgn val="ctr"/>
        <c:lblOffset val="100"/>
        <c:noMultiLvlLbl val="0"/>
      </c:catAx>
      <c:valAx>
        <c:axId val="378960848"/>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8956144"/>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969E-4DCF-AC2D-E9DB13E14BCA}"/>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969E-4DCF-AC2D-E9DB13E14BCA}"/>
              </c:ext>
            </c:extLst>
          </c:dPt>
          <c:dPt>
            <c:idx val="3"/>
            <c:invertIfNegative val="0"/>
            <c:bubble3D val="0"/>
            <c:extLst>
              <c:ext xmlns:c16="http://schemas.microsoft.com/office/drawing/2014/chart" uri="{C3380CC4-5D6E-409C-BE32-E72D297353CC}">
                <c16:uniqueId val="{00000004-969E-4DCF-AC2D-E9DB13E14B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41</c:v>
                </c:pt>
                <c:pt idx="1">
                  <c:v>33</c:v>
                </c:pt>
                <c:pt idx="2">
                  <c:v>26</c:v>
                </c:pt>
              </c:numCache>
            </c:numRef>
          </c:val>
          <c:extLst>
            <c:ext xmlns:c16="http://schemas.microsoft.com/office/drawing/2014/chart" uri="{C3380CC4-5D6E-409C-BE32-E72D297353CC}">
              <c16:uniqueId val="{00000005-969E-4DCF-AC2D-E9DB13E14BCA}"/>
            </c:ext>
          </c:extLst>
        </c:ser>
        <c:dLbls>
          <c:showLegendKey val="0"/>
          <c:showVal val="0"/>
          <c:showCatName val="0"/>
          <c:showSerName val="0"/>
          <c:showPercent val="0"/>
          <c:showBubbleSize val="0"/>
        </c:dLbls>
        <c:gapWidth val="150"/>
        <c:overlap val="100"/>
        <c:axId val="378955360"/>
        <c:axId val="378956536"/>
      </c:barChart>
      <c:catAx>
        <c:axId val="378955360"/>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8956536"/>
        <c:crosses val="autoZero"/>
        <c:auto val="1"/>
        <c:lblAlgn val="ctr"/>
        <c:lblOffset val="100"/>
        <c:noMultiLvlLbl val="0"/>
      </c:catAx>
      <c:valAx>
        <c:axId val="378956536"/>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8955360"/>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02FA-4312-9911-C77D836B2844}"/>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02FA-4312-9911-C77D836B2844}"/>
              </c:ext>
            </c:extLst>
          </c:dPt>
          <c:dPt>
            <c:idx val="3"/>
            <c:invertIfNegative val="0"/>
            <c:bubble3D val="0"/>
            <c:extLst>
              <c:ext xmlns:c16="http://schemas.microsoft.com/office/drawing/2014/chart" uri="{C3380CC4-5D6E-409C-BE32-E72D297353CC}">
                <c16:uniqueId val="{00000004-02FA-4312-9911-C77D836B2844}"/>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45</c:v>
                </c:pt>
                <c:pt idx="1">
                  <c:v>33</c:v>
                </c:pt>
                <c:pt idx="2">
                  <c:v>21</c:v>
                </c:pt>
              </c:numCache>
            </c:numRef>
          </c:val>
          <c:extLst>
            <c:ext xmlns:c16="http://schemas.microsoft.com/office/drawing/2014/chart" uri="{C3380CC4-5D6E-409C-BE32-E72D297353CC}">
              <c16:uniqueId val="{00000005-02FA-4312-9911-C77D836B2844}"/>
            </c:ext>
          </c:extLst>
        </c:ser>
        <c:dLbls>
          <c:showLegendKey val="0"/>
          <c:showVal val="0"/>
          <c:showCatName val="0"/>
          <c:showSerName val="0"/>
          <c:showPercent val="0"/>
          <c:showBubbleSize val="0"/>
        </c:dLbls>
        <c:gapWidth val="150"/>
        <c:overlap val="100"/>
        <c:axId val="378959280"/>
        <c:axId val="378960064"/>
      </c:barChart>
      <c:catAx>
        <c:axId val="378959280"/>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8960064"/>
        <c:crosses val="autoZero"/>
        <c:auto val="1"/>
        <c:lblAlgn val="ctr"/>
        <c:lblOffset val="100"/>
        <c:noMultiLvlLbl val="0"/>
      </c:catAx>
      <c:valAx>
        <c:axId val="378960064"/>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8959280"/>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9CF2-4FAA-A49F-7138D8535F3C}"/>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9CF2-4FAA-A49F-7138D8535F3C}"/>
              </c:ext>
            </c:extLst>
          </c:dPt>
          <c:dPt>
            <c:idx val="3"/>
            <c:invertIfNegative val="0"/>
            <c:bubble3D val="0"/>
            <c:extLst>
              <c:ext xmlns:c16="http://schemas.microsoft.com/office/drawing/2014/chart" uri="{C3380CC4-5D6E-409C-BE32-E72D297353CC}">
                <c16:uniqueId val="{00000000-8FA2-4E28-9B80-8CE837E1C959}"/>
              </c:ext>
            </c:extLst>
          </c:dPt>
          <c:dPt>
            <c:idx val="4"/>
            <c:invertIfNegative val="0"/>
            <c:bubble3D val="0"/>
            <c:spPr>
              <a:solidFill>
                <a:srgbClr val="FF0000"/>
              </a:solidFill>
              <a:ln>
                <a:noFill/>
              </a:ln>
              <a:effectLst/>
            </c:spPr>
            <c:extLst>
              <c:ext xmlns:c16="http://schemas.microsoft.com/office/drawing/2014/chart" uri="{C3380CC4-5D6E-409C-BE32-E72D297353CC}">
                <c16:uniqueId val="{00000002-8FA2-4E28-9B80-8CE837E1C959}"/>
              </c:ext>
            </c:extLst>
          </c:dPt>
          <c:dPt>
            <c:idx val="5"/>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8-9CF2-4FAA-A49F-7138D8535F3C}"/>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Tabelle1!$A$2:$A$7</c:f>
              <c:strCache>
                <c:ptCount val="6"/>
                <c:pt idx="0">
                  <c:v>Yes</c:v>
                </c:pt>
                <c:pt idx="1">
                  <c:v>Not Employed</c:v>
                </c:pt>
                <c:pt idx="2">
                  <c:v>Self Employed</c:v>
                </c:pt>
                <c:pt idx="3">
                  <c:v>Other answer</c:v>
                </c:pt>
                <c:pt idx="4">
                  <c:v>No</c:v>
                </c:pt>
                <c:pt idx="5">
                  <c:v>Don't know</c:v>
                </c:pt>
              </c:strCache>
            </c:strRef>
          </c:cat>
          <c:val>
            <c:numRef>
              <c:f>Tabelle1!$B$2:$B$7</c:f>
              <c:numCache>
                <c:formatCode>General</c:formatCode>
                <c:ptCount val="6"/>
                <c:pt idx="0">
                  <c:v>20.51</c:v>
                </c:pt>
                <c:pt idx="1">
                  <c:v>17.95</c:v>
                </c:pt>
                <c:pt idx="2">
                  <c:v>2.56</c:v>
                </c:pt>
                <c:pt idx="3">
                  <c:v>5.98</c:v>
                </c:pt>
                <c:pt idx="4">
                  <c:v>46.15</c:v>
                </c:pt>
                <c:pt idx="5">
                  <c:v>6.84</c:v>
                </c:pt>
              </c:numCache>
            </c:numRef>
          </c:val>
          <c:extLst>
            <c:ext xmlns:c16="http://schemas.microsoft.com/office/drawing/2014/chart" uri="{C3380CC4-5D6E-409C-BE32-E72D297353CC}">
              <c16:uniqueId val="{00000004-8FA2-4E28-9B80-8CE837E1C959}"/>
            </c:ext>
          </c:extLst>
        </c:ser>
        <c:dLbls>
          <c:showLegendKey val="0"/>
          <c:showVal val="0"/>
          <c:showCatName val="0"/>
          <c:showSerName val="0"/>
          <c:showPercent val="0"/>
          <c:showBubbleSize val="0"/>
        </c:dLbls>
        <c:gapWidth val="150"/>
        <c:overlap val="100"/>
        <c:axId val="274267912"/>
        <c:axId val="274263992"/>
      </c:barChart>
      <c:catAx>
        <c:axId val="274267912"/>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74263992"/>
        <c:crosses val="autoZero"/>
        <c:auto val="1"/>
        <c:lblAlgn val="ctr"/>
        <c:lblOffset val="100"/>
        <c:noMultiLvlLbl val="0"/>
      </c:catAx>
      <c:valAx>
        <c:axId val="274263992"/>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274267912"/>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5F12-4D77-AAA6-1636E5C48D48}"/>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5F12-4D77-AAA6-1636E5C48D48}"/>
              </c:ext>
            </c:extLst>
          </c:dPt>
          <c:dPt>
            <c:idx val="3"/>
            <c:invertIfNegative val="0"/>
            <c:bubble3D val="0"/>
            <c:extLst>
              <c:ext xmlns:c16="http://schemas.microsoft.com/office/drawing/2014/chart" uri="{C3380CC4-5D6E-409C-BE32-E72D297353CC}">
                <c16:uniqueId val="{00000004-5F12-4D77-AAA6-1636E5C48D4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16</c:v>
                </c:pt>
                <c:pt idx="1">
                  <c:v>53</c:v>
                </c:pt>
                <c:pt idx="2">
                  <c:v>31</c:v>
                </c:pt>
              </c:numCache>
            </c:numRef>
          </c:val>
          <c:extLst>
            <c:ext xmlns:c16="http://schemas.microsoft.com/office/drawing/2014/chart" uri="{C3380CC4-5D6E-409C-BE32-E72D297353CC}">
              <c16:uniqueId val="{00000005-5F12-4D77-AAA6-1636E5C48D48}"/>
            </c:ext>
          </c:extLst>
        </c:ser>
        <c:dLbls>
          <c:showLegendKey val="0"/>
          <c:showVal val="0"/>
          <c:showCatName val="0"/>
          <c:showSerName val="0"/>
          <c:showPercent val="0"/>
          <c:showBubbleSize val="0"/>
        </c:dLbls>
        <c:gapWidth val="150"/>
        <c:overlap val="100"/>
        <c:axId val="380805600"/>
        <c:axId val="380804424"/>
      </c:barChart>
      <c:catAx>
        <c:axId val="380805600"/>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80804424"/>
        <c:crosses val="autoZero"/>
        <c:auto val="1"/>
        <c:lblAlgn val="ctr"/>
        <c:lblOffset val="100"/>
        <c:noMultiLvlLbl val="0"/>
      </c:catAx>
      <c:valAx>
        <c:axId val="380804424"/>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80805600"/>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3"/>
            <c:invertIfNegative val="0"/>
            <c:bubble3D val="0"/>
            <c:extLst>
              <c:ext xmlns:c16="http://schemas.microsoft.com/office/drawing/2014/chart" uri="{C3380CC4-5D6E-409C-BE32-E72D297353CC}">
                <c16:uniqueId val="{00000000-D4FD-4B02-9BCD-83EE6DB265D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Tabelle1!$A$2:$A$3</c:f>
              <c:strCache>
                <c:ptCount val="2"/>
                <c:pt idx="0">
                  <c:v>1. remote work while employed?</c:v>
                </c:pt>
                <c:pt idx="1">
                  <c:v>Terst</c:v>
                </c:pt>
              </c:strCache>
            </c:strRef>
          </c:cat>
          <c:val>
            <c:numRef>
              <c:f>Tabelle1!$B$2:$B$3</c:f>
              <c:numCache>
                <c:formatCode>General</c:formatCode>
                <c:ptCount val="2"/>
                <c:pt idx="0">
                  <c:v>41</c:v>
                </c:pt>
                <c:pt idx="1">
                  <c:v>59</c:v>
                </c:pt>
              </c:numCache>
            </c:numRef>
          </c:val>
          <c:extLst>
            <c:ext xmlns:c16="http://schemas.microsoft.com/office/drawing/2014/chart" uri="{C3380CC4-5D6E-409C-BE32-E72D297353CC}">
              <c16:uniqueId val="{00000001-D4FD-4B02-9BCD-83EE6DB265D2}"/>
            </c:ext>
          </c:extLst>
        </c:ser>
        <c:dLbls>
          <c:showLegendKey val="0"/>
          <c:showVal val="0"/>
          <c:showCatName val="0"/>
          <c:showSerName val="0"/>
          <c:showPercent val="0"/>
          <c:showBubbleSize val="0"/>
        </c:dLbls>
        <c:gapWidth val="150"/>
        <c:overlap val="100"/>
        <c:axId val="274266736"/>
        <c:axId val="274264384"/>
      </c:barChart>
      <c:catAx>
        <c:axId val="274266736"/>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74264384"/>
        <c:crosses val="autoZero"/>
        <c:auto val="1"/>
        <c:lblAlgn val="ctr"/>
        <c:lblOffset val="100"/>
        <c:noMultiLvlLbl val="0"/>
      </c:catAx>
      <c:valAx>
        <c:axId val="274264384"/>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274266736"/>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643D-4F78-8D1E-23F263156398}"/>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643D-4F78-8D1E-23F263156398}"/>
              </c:ext>
            </c:extLst>
          </c:dPt>
          <c:dPt>
            <c:idx val="3"/>
            <c:invertIfNegative val="0"/>
            <c:bubble3D val="0"/>
            <c:extLst>
              <c:ext xmlns:c16="http://schemas.microsoft.com/office/drawing/2014/chart" uri="{C3380CC4-5D6E-409C-BE32-E72D297353CC}">
                <c16:uniqueId val="{00000004-643D-4F78-8D1E-23F26315639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Tabelle1!$A$2:$A$3</c:f>
              <c:strCache>
                <c:ptCount val="2"/>
                <c:pt idx="0">
                  <c:v>Yes</c:v>
                </c:pt>
                <c:pt idx="1">
                  <c:v>No</c:v>
                </c:pt>
              </c:strCache>
            </c:strRef>
          </c:cat>
          <c:val>
            <c:numRef>
              <c:f>Tabelle1!$B$2:$B$3</c:f>
              <c:numCache>
                <c:formatCode>General</c:formatCode>
                <c:ptCount val="2"/>
                <c:pt idx="0">
                  <c:v>66.400000000000006</c:v>
                </c:pt>
                <c:pt idx="1">
                  <c:v>33.6</c:v>
                </c:pt>
              </c:numCache>
            </c:numRef>
          </c:val>
          <c:extLst>
            <c:ext xmlns:c16="http://schemas.microsoft.com/office/drawing/2014/chart" uri="{C3380CC4-5D6E-409C-BE32-E72D297353CC}">
              <c16:uniqueId val="{00000005-643D-4F78-8D1E-23F263156398}"/>
            </c:ext>
          </c:extLst>
        </c:ser>
        <c:dLbls>
          <c:showLegendKey val="0"/>
          <c:showVal val="0"/>
          <c:showCatName val="0"/>
          <c:showSerName val="0"/>
          <c:showPercent val="0"/>
          <c:showBubbleSize val="0"/>
        </c:dLbls>
        <c:gapWidth val="150"/>
        <c:overlap val="100"/>
        <c:axId val="274268304"/>
        <c:axId val="274262032"/>
      </c:barChart>
      <c:catAx>
        <c:axId val="274268304"/>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74262032"/>
        <c:crosses val="autoZero"/>
        <c:auto val="1"/>
        <c:lblAlgn val="ctr"/>
        <c:lblOffset val="100"/>
        <c:noMultiLvlLbl val="0"/>
      </c:catAx>
      <c:valAx>
        <c:axId val="274262032"/>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274268304"/>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3"/>
            <c:invertIfNegative val="0"/>
            <c:bubble3D val="0"/>
            <c:extLst>
              <c:ext xmlns:c16="http://schemas.microsoft.com/office/drawing/2014/chart" uri="{C3380CC4-5D6E-409C-BE32-E72D297353CC}">
                <c16:uniqueId val="{00000000-8FA2-4E28-9B80-8CE837E1C959}"/>
              </c:ext>
            </c:extLst>
          </c:dPt>
          <c:dPt>
            <c:idx val="4"/>
            <c:invertIfNegative val="0"/>
            <c:bubble3D val="0"/>
            <c:spPr>
              <a:solidFill>
                <a:srgbClr val="FF0000"/>
              </a:solidFill>
              <a:ln>
                <a:noFill/>
              </a:ln>
              <a:effectLst/>
            </c:spPr>
            <c:extLst>
              <c:ext xmlns:c16="http://schemas.microsoft.com/office/drawing/2014/chart" uri="{C3380CC4-5D6E-409C-BE32-E72D297353CC}">
                <c16:uniqueId val="{00000002-8FA2-4E28-9B80-8CE837E1C959}"/>
              </c:ext>
            </c:extLst>
          </c:dPt>
          <c:dLbls>
            <c:dLbl>
              <c:idx val="5"/>
              <c:numFmt formatCode="0" sourceLinked="0"/>
              <c:spPr>
                <a:solidFill>
                  <a:schemeClr val="tx1">
                    <a:lumMod val="50000"/>
                    <a:lumOff val="50000"/>
                  </a:schemeClr>
                </a:solid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extLst>
                <c:ext xmlns:c16="http://schemas.microsoft.com/office/drawing/2014/chart" uri="{C3380CC4-5D6E-409C-BE32-E72D297353CC}">
                  <c16:uniqueId val="{00000003-1F02-4622-A88D-53F0A1A32F6E}"/>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Tabelle1!$A$2:$A$7</c:f>
              <c:strCache>
                <c:ptCount val="6"/>
                <c:pt idx="0">
                  <c:v>Allowances: Health, Pension</c:v>
                </c:pt>
                <c:pt idx="1">
                  <c:v>Freelancing</c:v>
                </c:pt>
                <c:pt idx="2">
                  <c:v>Legal Advice</c:v>
                </c:pt>
                <c:pt idx="3">
                  <c:v>Other (specify answer)</c:v>
                </c:pt>
                <c:pt idx="4">
                  <c:v>No</c:v>
                </c:pt>
                <c:pt idx="5">
                  <c:v>Don't know</c:v>
                </c:pt>
              </c:strCache>
            </c:strRef>
          </c:cat>
          <c:val>
            <c:numRef>
              <c:f>Tabelle1!$B$2:$B$7</c:f>
              <c:numCache>
                <c:formatCode>General</c:formatCode>
                <c:ptCount val="6"/>
                <c:pt idx="0">
                  <c:v>32.54</c:v>
                </c:pt>
                <c:pt idx="1">
                  <c:v>14.29</c:v>
                </c:pt>
                <c:pt idx="2">
                  <c:v>7.94</c:v>
                </c:pt>
                <c:pt idx="3">
                  <c:v>11.9</c:v>
                </c:pt>
                <c:pt idx="4">
                  <c:v>30.16</c:v>
                </c:pt>
                <c:pt idx="5">
                  <c:v>3.17</c:v>
                </c:pt>
              </c:numCache>
            </c:numRef>
          </c:val>
          <c:extLst>
            <c:ext xmlns:c16="http://schemas.microsoft.com/office/drawing/2014/chart" uri="{C3380CC4-5D6E-409C-BE32-E72D297353CC}">
              <c16:uniqueId val="{00000004-8FA2-4E28-9B80-8CE837E1C959}"/>
            </c:ext>
          </c:extLst>
        </c:ser>
        <c:dLbls>
          <c:showLegendKey val="0"/>
          <c:showVal val="0"/>
          <c:showCatName val="0"/>
          <c:showSerName val="0"/>
          <c:showPercent val="0"/>
          <c:showBubbleSize val="0"/>
        </c:dLbls>
        <c:gapWidth val="150"/>
        <c:overlap val="100"/>
        <c:axId val="274267520"/>
        <c:axId val="274262424"/>
      </c:barChart>
      <c:catAx>
        <c:axId val="274267520"/>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74262424"/>
        <c:crosses val="autoZero"/>
        <c:auto val="1"/>
        <c:lblAlgn val="ctr"/>
        <c:lblOffset val="100"/>
        <c:noMultiLvlLbl val="0"/>
      </c:catAx>
      <c:valAx>
        <c:axId val="274262424"/>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274267520"/>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643D-4F78-8D1E-23F263156398}"/>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643D-4F78-8D1E-23F263156398}"/>
              </c:ext>
            </c:extLst>
          </c:dPt>
          <c:dPt>
            <c:idx val="3"/>
            <c:invertIfNegative val="0"/>
            <c:bubble3D val="0"/>
            <c:extLst>
              <c:ext xmlns:c16="http://schemas.microsoft.com/office/drawing/2014/chart" uri="{C3380CC4-5D6E-409C-BE32-E72D297353CC}">
                <c16:uniqueId val="{00000004-643D-4F78-8D1E-23F26315639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Yes</c:v>
                </c:pt>
                <c:pt idx="1">
                  <c:v>No</c:v>
                </c:pt>
                <c:pt idx="2">
                  <c:v>N/A</c:v>
                </c:pt>
              </c:strCache>
            </c:strRef>
          </c:cat>
          <c:val>
            <c:numRef>
              <c:f>Tabelle1!$B$2:$B$4</c:f>
              <c:numCache>
                <c:formatCode>General</c:formatCode>
                <c:ptCount val="3"/>
                <c:pt idx="0">
                  <c:v>6.2</c:v>
                </c:pt>
                <c:pt idx="1">
                  <c:v>85.27</c:v>
                </c:pt>
                <c:pt idx="2">
                  <c:v>8.5299999999999994</c:v>
                </c:pt>
              </c:numCache>
            </c:numRef>
          </c:val>
          <c:extLst>
            <c:ext xmlns:c16="http://schemas.microsoft.com/office/drawing/2014/chart" uri="{C3380CC4-5D6E-409C-BE32-E72D297353CC}">
              <c16:uniqueId val="{00000005-643D-4F78-8D1E-23F263156398}"/>
            </c:ext>
          </c:extLst>
        </c:ser>
        <c:dLbls>
          <c:showLegendKey val="0"/>
          <c:showVal val="0"/>
          <c:showCatName val="0"/>
          <c:showSerName val="0"/>
          <c:showPercent val="0"/>
          <c:showBubbleSize val="0"/>
        </c:dLbls>
        <c:gapWidth val="150"/>
        <c:overlap val="100"/>
        <c:axId val="273520704"/>
        <c:axId val="273521488"/>
      </c:barChart>
      <c:catAx>
        <c:axId val="273520704"/>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73521488"/>
        <c:crosses val="autoZero"/>
        <c:auto val="1"/>
        <c:lblAlgn val="ctr"/>
        <c:lblOffset val="100"/>
        <c:noMultiLvlLbl val="0"/>
      </c:catAx>
      <c:valAx>
        <c:axId val="273521488"/>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273520704"/>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643D-4F78-8D1E-23F263156398}"/>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643D-4F78-8D1E-23F263156398}"/>
              </c:ext>
            </c:extLst>
          </c:dPt>
          <c:dPt>
            <c:idx val="3"/>
            <c:invertIfNegative val="0"/>
            <c:bubble3D val="0"/>
            <c:extLst>
              <c:ext xmlns:c16="http://schemas.microsoft.com/office/drawing/2014/chart" uri="{C3380CC4-5D6E-409C-BE32-E72D297353CC}">
                <c16:uniqueId val="{00000004-643D-4F78-8D1E-23F26315639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Tabelle1!$A$2:$A$3</c:f>
              <c:strCache>
                <c:ptCount val="2"/>
                <c:pt idx="0">
                  <c:v>Yes</c:v>
                </c:pt>
                <c:pt idx="1">
                  <c:v>No</c:v>
                </c:pt>
              </c:strCache>
            </c:strRef>
          </c:cat>
          <c:val>
            <c:numRef>
              <c:f>Tabelle1!$B$2:$B$3</c:f>
              <c:numCache>
                <c:formatCode>General</c:formatCode>
                <c:ptCount val="2"/>
                <c:pt idx="0">
                  <c:v>53.52</c:v>
                </c:pt>
                <c:pt idx="1">
                  <c:v>46.48</c:v>
                </c:pt>
              </c:numCache>
            </c:numRef>
          </c:val>
          <c:extLst>
            <c:ext xmlns:c16="http://schemas.microsoft.com/office/drawing/2014/chart" uri="{C3380CC4-5D6E-409C-BE32-E72D297353CC}">
              <c16:uniqueId val="{00000005-643D-4F78-8D1E-23F263156398}"/>
            </c:ext>
          </c:extLst>
        </c:ser>
        <c:dLbls>
          <c:showLegendKey val="0"/>
          <c:showVal val="0"/>
          <c:showCatName val="0"/>
          <c:showSerName val="0"/>
          <c:showPercent val="0"/>
          <c:showBubbleSize val="0"/>
        </c:dLbls>
        <c:gapWidth val="150"/>
        <c:overlap val="100"/>
        <c:axId val="379391832"/>
        <c:axId val="379391048"/>
      </c:barChart>
      <c:catAx>
        <c:axId val="379391832"/>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9391048"/>
        <c:crosses val="autoZero"/>
        <c:auto val="1"/>
        <c:lblAlgn val="ctr"/>
        <c:lblOffset val="100"/>
        <c:noMultiLvlLbl val="0"/>
      </c:catAx>
      <c:valAx>
        <c:axId val="379391048"/>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9391832"/>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rgbClr val="FF0000"/>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643D-4F78-8D1E-23F263156398}"/>
              </c:ext>
            </c:extLst>
          </c:dPt>
          <c:dPt>
            <c:idx val="2"/>
            <c:invertIfNegative val="0"/>
            <c:bubble3D val="0"/>
            <c:spPr>
              <a:solidFill>
                <a:srgbClr val="FF0000"/>
              </a:solidFill>
              <a:ln>
                <a:noFill/>
              </a:ln>
              <a:effectLst/>
            </c:spPr>
            <c:extLst>
              <c:ext xmlns:c16="http://schemas.microsoft.com/office/drawing/2014/chart" uri="{C3380CC4-5D6E-409C-BE32-E72D297353CC}">
                <c16:uniqueId val="{00000003-643D-4F78-8D1E-23F263156398}"/>
              </c:ext>
            </c:extLst>
          </c:dPt>
          <c:dPt>
            <c:idx val="3"/>
            <c:invertIfNegative val="0"/>
            <c:bubble3D val="0"/>
            <c:extLst>
              <c:ext xmlns:c16="http://schemas.microsoft.com/office/drawing/2014/chart" uri="{C3380CC4-5D6E-409C-BE32-E72D297353CC}">
                <c16:uniqueId val="{00000004-643D-4F78-8D1E-23F263156398}"/>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6-62CE-4FFE-816D-8227F09139F3}"/>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Tabelle1!$A$2:$A$8</c:f>
              <c:strCache>
                <c:ptCount val="7"/>
                <c:pt idx="0">
                  <c:v>Internet connections, time zones, customers, discipline etc.</c:v>
                </c:pt>
                <c:pt idx="1">
                  <c:v>Lack of social contact, loneliness, isolation etc</c:v>
                </c:pt>
                <c:pt idx="2">
                  <c:v>Legislation, tax, health insurance etc</c:v>
                </c:pt>
                <c:pt idx="3">
                  <c:v>Not working/Finding a job</c:v>
                </c:pt>
                <c:pt idx="4">
                  <c:v>Difficulty with Employer</c:v>
                </c:pt>
                <c:pt idx="5">
                  <c:v>Family</c:v>
                </c:pt>
                <c:pt idx="6">
                  <c:v>No Problems</c:v>
                </c:pt>
              </c:strCache>
            </c:strRef>
          </c:cat>
          <c:val>
            <c:numRef>
              <c:f>Tabelle1!$B$2:$B$8</c:f>
              <c:numCache>
                <c:formatCode>General</c:formatCode>
                <c:ptCount val="7"/>
                <c:pt idx="0">
                  <c:v>32.380000000000003</c:v>
                </c:pt>
                <c:pt idx="1">
                  <c:v>21.9</c:v>
                </c:pt>
                <c:pt idx="2">
                  <c:v>12.38</c:v>
                </c:pt>
                <c:pt idx="3">
                  <c:v>11.43</c:v>
                </c:pt>
                <c:pt idx="4">
                  <c:v>9.52</c:v>
                </c:pt>
                <c:pt idx="5">
                  <c:v>3.81</c:v>
                </c:pt>
                <c:pt idx="6">
                  <c:v>8.57</c:v>
                </c:pt>
              </c:numCache>
            </c:numRef>
          </c:val>
          <c:extLst>
            <c:ext xmlns:c16="http://schemas.microsoft.com/office/drawing/2014/chart" uri="{C3380CC4-5D6E-409C-BE32-E72D297353CC}">
              <c16:uniqueId val="{00000005-643D-4F78-8D1E-23F263156398}"/>
            </c:ext>
          </c:extLst>
        </c:ser>
        <c:dLbls>
          <c:showLegendKey val="0"/>
          <c:showVal val="0"/>
          <c:showCatName val="0"/>
          <c:showSerName val="0"/>
          <c:showPercent val="0"/>
          <c:showBubbleSize val="0"/>
        </c:dLbls>
        <c:gapWidth val="150"/>
        <c:overlap val="100"/>
        <c:axId val="379389088"/>
        <c:axId val="379389480"/>
      </c:barChart>
      <c:catAx>
        <c:axId val="379389088"/>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9389480"/>
        <c:crosses val="autoZero"/>
        <c:auto val="1"/>
        <c:lblAlgn val="ctr"/>
        <c:lblOffset val="100"/>
        <c:noMultiLvlLbl val="0"/>
      </c:catAx>
      <c:valAx>
        <c:axId val="379389480"/>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9389088"/>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27153160433936152"/>
          <c:y val="9.3619446112868543E-2"/>
          <c:w val="0.60885405013369265"/>
          <c:h val="0.82124254081621006"/>
        </c:manualLayout>
      </c:layout>
      <c:barChart>
        <c:barDir val="bar"/>
        <c:grouping val="stacked"/>
        <c:varyColors val="0"/>
        <c:ser>
          <c:idx val="0"/>
          <c:order val="0"/>
          <c:tx>
            <c:strRef>
              <c:f>Tabelle1!$B$1</c:f>
              <c:strCache>
                <c:ptCount val="1"/>
                <c:pt idx="0">
                  <c:v>Gezählter Wert=1</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969E-4DCF-AC2D-E9DB13E14BCA}"/>
              </c:ext>
            </c:extLst>
          </c:dPt>
          <c:dPt>
            <c:idx val="2"/>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969E-4DCF-AC2D-E9DB13E14BCA}"/>
              </c:ext>
            </c:extLst>
          </c:dPt>
          <c:dPt>
            <c:idx val="3"/>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4-969E-4DCF-AC2D-E9DB13E14BC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Tabelle1!$A$2:$A$4</c:f>
              <c:strCache>
                <c:ptCount val="3"/>
                <c:pt idx="0">
                  <c:v>Legislation, tax, health insurance etc</c:v>
                </c:pt>
                <c:pt idx="1">
                  <c:v>MFA Support</c:v>
                </c:pt>
                <c:pt idx="2">
                  <c:v>Other points</c:v>
                </c:pt>
              </c:strCache>
            </c:strRef>
          </c:cat>
          <c:val>
            <c:numRef>
              <c:f>Tabelle1!$B$2:$B$4</c:f>
              <c:numCache>
                <c:formatCode>General</c:formatCode>
                <c:ptCount val="3"/>
                <c:pt idx="0">
                  <c:v>22.45</c:v>
                </c:pt>
                <c:pt idx="1">
                  <c:v>19.39</c:v>
                </c:pt>
                <c:pt idx="2">
                  <c:v>58.16</c:v>
                </c:pt>
              </c:numCache>
            </c:numRef>
          </c:val>
          <c:extLst>
            <c:ext xmlns:c16="http://schemas.microsoft.com/office/drawing/2014/chart" uri="{C3380CC4-5D6E-409C-BE32-E72D297353CC}">
              <c16:uniqueId val="{00000005-969E-4DCF-AC2D-E9DB13E14BCA}"/>
            </c:ext>
          </c:extLst>
        </c:ser>
        <c:dLbls>
          <c:showLegendKey val="0"/>
          <c:showVal val="0"/>
          <c:showCatName val="0"/>
          <c:showSerName val="0"/>
          <c:showPercent val="0"/>
          <c:showBubbleSize val="0"/>
        </c:dLbls>
        <c:gapWidth val="150"/>
        <c:overlap val="100"/>
        <c:axId val="379389872"/>
        <c:axId val="379390264"/>
      </c:barChart>
      <c:catAx>
        <c:axId val="379389872"/>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79390264"/>
        <c:crosses val="autoZero"/>
        <c:auto val="1"/>
        <c:lblAlgn val="ctr"/>
        <c:lblOffset val="100"/>
        <c:noMultiLvlLbl val="0"/>
      </c:catAx>
      <c:valAx>
        <c:axId val="379390264"/>
        <c:scaling>
          <c:orientation val="minMax"/>
          <c:max val="100"/>
          <c:min val="0"/>
        </c:scaling>
        <c:delete val="0"/>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de-DE"/>
          </a:p>
        </c:txPr>
        <c:crossAx val="379389872"/>
        <c:crosses val="max"/>
        <c:crossBetween val="between"/>
        <c:majorUnit val="20"/>
        <c:min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0.19724</cdr:y>
    </cdr:from>
    <cdr:to>
      <cdr:x>0.27877</cdr:x>
      <cdr:y>0.39094</cdr:y>
    </cdr:to>
    <cdr:sp macro="" textlink="">
      <cdr:nvSpPr>
        <cdr:cNvPr id="15" name="ItemBeschriftung_1"/>
        <cdr:cNvSpPr txBox="1"/>
      </cdr:nvSpPr>
      <cdr:spPr>
        <a:xfrm xmlns:a="http://schemas.openxmlformats.org/drawingml/2006/main">
          <a:off x="0" y="892696"/>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cdr:x>
      <cdr:y>0.56317</cdr:y>
    </cdr:from>
    <cdr:to>
      <cdr:x>0.27877</cdr:x>
      <cdr:y>0.75687</cdr:y>
    </cdr:to>
    <cdr:sp macro="" textlink="">
      <cdr:nvSpPr>
        <cdr:cNvPr id="5" name="ItemBeschriftung_1"/>
        <cdr:cNvSpPr txBox="1"/>
      </cdr:nvSpPr>
      <cdr:spPr>
        <a:xfrm xmlns:a="http://schemas.openxmlformats.org/drawingml/2006/main">
          <a:off x="0" y="2548880"/>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0.08587</cdr:y>
    </cdr:from>
    <cdr:to>
      <cdr:x>0.27877</cdr:x>
      <cdr:y>0.27957</cdr:y>
    </cdr:to>
    <cdr:sp macro="" textlink="">
      <cdr:nvSpPr>
        <cdr:cNvPr id="15" name="ItemBeschriftung_1"/>
        <cdr:cNvSpPr txBox="1"/>
      </cdr:nvSpPr>
      <cdr:spPr>
        <a:xfrm xmlns:a="http://schemas.openxmlformats.org/drawingml/2006/main">
          <a:off x="0" y="388640"/>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cdr:x>
      <cdr:y>0.65457</cdr:y>
    </cdr:from>
    <cdr:to>
      <cdr:x>0.27877</cdr:x>
      <cdr:y>0.84827</cdr:y>
    </cdr:to>
    <cdr:sp macro="" textlink="">
      <cdr:nvSpPr>
        <cdr:cNvPr id="18" name="ItemBeschriftung_4"/>
        <cdr:cNvSpPr txBox="1"/>
      </cdr:nvSpPr>
      <cdr:spPr>
        <a:xfrm xmlns:a="http://schemas.openxmlformats.org/drawingml/2006/main">
          <a:off x="-457200" y="2962565"/>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Don‘t</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know</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0.46771</cdr:y>
    </cdr:from>
    <cdr:to>
      <cdr:x>0.27877</cdr:x>
      <cdr:y>0.66141</cdr:y>
    </cdr:to>
    <cdr:sp macro="" textlink="">
      <cdr:nvSpPr>
        <cdr:cNvPr id="5" name="ItemBeschriftung_1"/>
        <cdr:cNvSpPr txBox="1"/>
      </cdr:nvSpPr>
      <cdr:spPr>
        <a:xfrm xmlns:a="http://schemas.openxmlformats.org/drawingml/2006/main">
          <a:off x="0" y="211683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0.28676</cdr:y>
    </cdr:from>
    <cdr:to>
      <cdr:x>0.27877</cdr:x>
      <cdr:y>0.48046</cdr:y>
    </cdr:to>
    <cdr:sp macro="" textlink="">
      <cdr:nvSpPr>
        <cdr:cNvPr id="6" name="ItemBeschriftung_1"/>
        <cdr:cNvSpPr txBox="1"/>
      </cdr:nvSpPr>
      <cdr:spPr>
        <a:xfrm xmlns:a="http://schemas.openxmlformats.org/drawingml/2006/main">
          <a:off x="0" y="1297861"/>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Depends</a:t>
          </a:r>
          <a:r>
            <a:rPr lang="de-AT" sz="1600" b="0" i="0" kern="900" baseline="0" dirty="0">
              <a:solidFill>
                <a:srgbClr val="1E2337">
                  <a:lumMod val="100000"/>
                </a:srgbClr>
              </a:solidFill>
              <a:latin typeface="+mn-lt"/>
            </a:rPr>
            <a:t> in </a:t>
          </a:r>
          <a:r>
            <a:rPr lang="de-AT" sz="1600" b="0" i="0" kern="900" baseline="0" dirty="0" err="1">
              <a:solidFill>
                <a:srgbClr val="1E2337">
                  <a:lumMod val="100000"/>
                </a:srgbClr>
              </a:solidFill>
              <a:latin typeface="+mn-lt"/>
            </a:rPr>
            <a:t>country</a:t>
          </a:r>
          <a:endParaRPr lang="de-AT" sz="1600" b="0" i="0" kern="900" baseline="0" dirty="0">
            <a:solidFill>
              <a:srgbClr val="1E2337">
                <a:lumMod val="100000"/>
              </a:srgbClr>
            </a:solidFill>
            <a:latin typeface="+mn-lt"/>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Don‘t</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know</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Don‘t</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know</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Don‘t</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know</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0.18991</cdr:y>
    </cdr:from>
    <cdr:to>
      <cdr:x>0.27877</cdr:x>
      <cdr:y>0.38361</cdr:y>
    </cdr:to>
    <cdr:sp macro="" textlink="">
      <cdr:nvSpPr>
        <cdr:cNvPr id="15" name="ItemBeschriftung_1"/>
        <cdr:cNvSpPr txBox="1"/>
      </cdr:nvSpPr>
      <cdr:spPr>
        <a:xfrm xmlns:a="http://schemas.openxmlformats.org/drawingml/2006/main">
          <a:off x="0" y="85952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cdr:x>
      <cdr:y>0.56317</cdr:y>
    </cdr:from>
    <cdr:to>
      <cdr:x>0.27877</cdr:x>
      <cdr:y>0.75687</cdr:y>
    </cdr:to>
    <cdr:sp macro="" textlink="">
      <cdr:nvSpPr>
        <cdr:cNvPr id="5" name="ItemBeschriftung_1"/>
        <cdr:cNvSpPr txBox="1"/>
      </cdr:nvSpPr>
      <cdr:spPr>
        <a:xfrm xmlns:a="http://schemas.openxmlformats.org/drawingml/2006/main">
          <a:off x="-457200" y="2548880"/>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Don‘t</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know</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Don‘t</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know</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Not </a:t>
          </a:r>
          <a:r>
            <a:rPr lang="de-AT" sz="1600" b="0" i="0" kern="900" baseline="0" dirty="0" err="1">
              <a:solidFill>
                <a:srgbClr val="1E2337">
                  <a:lumMod val="100000"/>
                </a:srgbClr>
              </a:solidFill>
              <a:latin typeface="+mn-lt"/>
            </a:rPr>
            <a:t>applicable</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18.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Not </a:t>
          </a:r>
          <a:r>
            <a:rPr lang="de-AT" sz="1600" b="0" i="0" kern="900" baseline="0" dirty="0" err="1">
              <a:solidFill>
                <a:srgbClr val="1E2337">
                  <a:lumMod val="100000"/>
                </a:srgbClr>
              </a:solidFill>
              <a:latin typeface="+mn-lt"/>
            </a:rPr>
            <a:t>applicable</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19.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Not </a:t>
          </a:r>
          <a:r>
            <a:rPr lang="de-AT" sz="1600" b="0" i="0" kern="900" baseline="0" dirty="0" err="1">
              <a:solidFill>
                <a:srgbClr val="1E2337">
                  <a:lumMod val="100000"/>
                </a:srgbClr>
              </a:solidFill>
              <a:latin typeface="+mn-lt"/>
            </a:rPr>
            <a:t>applicable</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0.18694</cdr:y>
    </cdr:from>
    <cdr:to>
      <cdr:x>0.27877</cdr:x>
      <cdr:y>0.38064</cdr:y>
    </cdr:to>
    <cdr:sp macro="" textlink="">
      <cdr:nvSpPr>
        <cdr:cNvPr id="15" name="ItemBeschriftung_1"/>
        <cdr:cNvSpPr txBox="1"/>
      </cdr:nvSpPr>
      <cdr:spPr>
        <a:xfrm xmlns:a="http://schemas.openxmlformats.org/drawingml/2006/main">
          <a:off x="0" y="846075"/>
          <a:ext cx="2294165"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Not </a:t>
          </a:r>
          <a:r>
            <a:rPr lang="de-AT" sz="1600" b="0" i="0" kern="900" baseline="0" dirty="0" err="1">
              <a:solidFill>
                <a:srgbClr val="1E2337">
                  <a:lumMod val="100000"/>
                </a:srgbClr>
              </a:solidFill>
              <a:latin typeface="+mn-lt"/>
            </a:rPr>
            <a:t>Employed</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0.56317</cdr:y>
    </cdr:from>
    <cdr:to>
      <cdr:x>0.27877</cdr:x>
      <cdr:y>0.75687</cdr:y>
    </cdr:to>
    <cdr:sp macro="" textlink="">
      <cdr:nvSpPr>
        <cdr:cNvPr id="18" name="ItemBeschriftung_4"/>
        <cdr:cNvSpPr txBox="1"/>
      </cdr:nvSpPr>
      <cdr:spPr>
        <a:xfrm xmlns:a="http://schemas.openxmlformats.org/drawingml/2006/main">
          <a:off x="0" y="2548880"/>
          <a:ext cx="2294165"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0.3063</cdr:y>
    </cdr:from>
    <cdr:to>
      <cdr:x>0.27877</cdr:x>
      <cdr:y>0.5</cdr:y>
    </cdr:to>
    <cdr:sp macro="" textlink="">
      <cdr:nvSpPr>
        <cdr:cNvPr id="5" name="ItemBeschriftung_1"/>
        <cdr:cNvSpPr txBox="1"/>
      </cdr:nvSpPr>
      <cdr:spPr>
        <a:xfrm xmlns:a="http://schemas.openxmlformats.org/drawingml/2006/main">
          <a:off x="0" y="138630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Self</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Employed</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0.43589</cdr:y>
    </cdr:from>
    <cdr:to>
      <cdr:x>0.27877</cdr:x>
      <cdr:y>0.62959</cdr:y>
    </cdr:to>
    <cdr:sp macro="" textlink="">
      <cdr:nvSpPr>
        <cdr:cNvPr id="6" name="ItemBeschriftung_1"/>
        <cdr:cNvSpPr txBox="1"/>
      </cdr:nvSpPr>
      <cdr:spPr>
        <a:xfrm xmlns:a="http://schemas.openxmlformats.org/drawingml/2006/main">
          <a:off x="0" y="1972816"/>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kern="900" dirty="0">
              <a:solidFill>
                <a:srgbClr val="1E2337">
                  <a:lumMod val="100000"/>
                </a:srgbClr>
              </a:solidFill>
            </a:rPr>
            <a:t>Other (</a:t>
          </a:r>
          <a:r>
            <a:rPr lang="de-AT" sz="1600" kern="900" dirty="0" err="1">
              <a:solidFill>
                <a:srgbClr val="1E2337">
                  <a:lumMod val="100000"/>
                </a:srgbClr>
              </a:solidFill>
            </a:rPr>
            <a:t>specify</a:t>
          </a:r>
          <a:r>
            <a:rPr lang="de-AT" sz="1600" kern="900" dirty="0">
              <a:solidFill>
                <a:srgbClr val="1E2337">
                  <a:lumMod val="100000"/>
                </a:srgbClr>
              </a:solidFill>
            </a:rPr>
            <a:t> </a:t>
          </a:r>
          <a:r>
            <a:rPr lang="de-AT" sz="1600" kern="900" dirty="0" err="1">
              <a:solidFill>
                <a:srgbClr val="1E2337">
                  <a:lumMod val="100000"/>
                </a:srgbClr>
              </a:solidFill>
            </a:rPr>
            <a:t>answer</a:t>
          </a:r>
          <a:r>
            <a:rPr lang="de-AT" sz="1600" kern="900" dirty="0">
              <a:solidFill>
                <a:srgbClr val="1E2337">
                  <a:lumMod val="100000"/>
                </a:srgbClr>
              </a:solidFill>
            </a:rPr>
            <a:t>)</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0.69045</cdr:y>
    </cdr:from>
    <cdr:to>
      <cdr:x>0.27877</cdr:x>
      <cdr:y>0.88415</cdr:y>
    </cdr:to>
    <cdr:sp macro="" textlink="">
      <cdr:nvSpPr>
        <cdr:cNvPr id="7" name="ItemBeschriftung_4"/>
        <cdr:cNvSpPr txBox="1"/>
      </cdr:nvSpPr>
      <cdr:spPr>
        <a:xfrm xmlns:a="http://schemas.openxmlformats.org/drawingml/2006/main">
          <a:off x="0" y="312494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kern="900" dirty="0" err="1">
              <a:solidFill>
                <a:srgbClr val="1E2337">
                  <a:lumMod val="100000"/>
                </a:srgbClr>
              </a:solidFill>
            </a:rPr>
            <a:t>Don‘t</a:t>
          </a:r>
          <a:r>
            <a:rPr lang="de-AT" sz="1600" kern="900" dirty="0">
              <a:solidFill>
                <a:srgbClr val="1E2337">
                  <a:lumMod val="100000"/>
                </a:srgbClr>
              </a:solidFill>
            </a:rPr>
            <a:t> </a:t>
          </a:r>
          <a:r>
            <a:rPr lang="de-AT" sz="1600" kern="900" dirty="0" err="1">
              <a:solidFill>
                <a:srgbClr val="1E2337">
                  <a:lumMod val="100000"/>
                </a:srgbClr>
              </a:solidFill>
            </a:rPr>
            <a:t>know</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0.00022</cdr:x>
      <cdr:y>0.06996</cdr:y>
    </cdr:from>
    <cdr:to>
      <cdr:x>0.27899</cdr:x>
      <cdr:y>0.26366</cdr:y>
    </cdr:to>
    <cdr:sp macro="" textlink="">
      <cdr:nvSpPr>
        <cdr:cNvPr id="8" name="ItemBeschriftung_1"/>
        <cdr:cNvSpPr txBox="1"/>
      </cdr:nvSpPr>
      <cdr:spPr>
        <a:xfrm xmlns:a="http://schemas.openxmlformats.org/drawingml/2006/main">
          <a:off x="1825" y="31663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kern="900" dirty="0">
              <a:solidFill>
                <a:srgbClr val="1E2337">
                  <a:lumMod val="100000"/>
                </a:srgbClr>
              </a:solidFill>
            </a:rPr>
            <a:t>Yes</a:t>
          </a:r>
          <a:endParaRPr lang="de-AT" sz="1600" b="0" i="0" kern="900" baseline="0" dirty="0">
            <a:solidFill>
              <a:srgbClr val="1E2337">
                <a:lumMod val="100000"/>
              </a:srgbClr>
            </a:solidFill>
            <a:latin typeface="+mn-lt"/>
          </a:endParaRPr>
        </a:p>
      </cdr:txBody>
    </cdr:sp>
  </cdr:relSizeAnchor>
</c:userShapes>
</file>

<file path=ppt/drawings/drawing20.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Not </a:t>
          </a:r>
          <a:r>
            <a:rPr lang="de-AT" sz="1600" b="0" i="0" kern="900" baseline="0" dirty="0" err="1">
              <a:solidFill>
                <a:srgbClr val="1E2337">
                  <a:lumMod val="100000"/>
                </a:srgbClr>
              </a:solidFill>
              <a:latin typeface="+mn-lt"/>
            </a:rPr>
            <a:t>applicable</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0.18694</cdr:y>
    </cdr:from>
    <cdr:to>
      <cdr:x>0.27877</cdr:x>
      <cdr:y>0.38064</cdr:y>
    </cdr:to>
    <cdr:sp macro="" textlink="">
      <cdr:nvSpPr>
        <cdr:cNvPr id="15" name="ItemBeschriftung_1"/>
        <cdr:cNvSpPr txBox="1"/>
      </cdr:nvSpPr>
      <cdr:spPr>
        <a:xfrm xmlns:a="http://schemas.openxmlformats.org/drawingml/2006/main">
          <a:off x="0" y="846075"/>
          <a:ext cx="2294165"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dirty="0">
              <a:solidFill>
                <a:srgbClr val="1E2337">
                  <a:lumMod val="100000"/>
                </a:srgbClr>
              </a:solidFill>
              <a:latin typeface="+mn-lt"/>
            </a:rPr>
            <a:t>remote </a:t>
          </a:r>
          <a:r>
            <a:rPr lang="de-AT" sz="1600" b="0" i="0" kern="900" dirty="0" err="1">
              <a:solidFill>
                <a:srgbClr val="1E2337">
                  <a:lumMod val="100000"/>
                </a:srgbClr>
              </a:solidFill>
              <a:latin typeface="+mn-lt"/>
            </a:rPr>
            <a:t>work</a:t>
          </a:r>
          <a:r>
            <a:rPr lang="de-AT" sz="1600" b="0" i="0" kern="900" dirty="0">
              <a:solidFill>
                <a:srgbClr val="1E2337">
                  <a:lumMod val="100000"/>
                </a:srgbClr>
              </a:solidFill>
              <a:latin typeface="+mn-lt"/>
            </a:rPr>
            <a:t> </a:t>
          </a:r>
          <a:r>
            <a:rPr lang="de-AT" sz="1600" b="0" i="0" kern="900" dirty="0" err="1">
              <a:solidFill>
                <a:srgbClr val="1E2337">
                  <a:lumMod val="100000"/>
                </a:srgbClr>
              </a:solidFill>
              <a:latin typeface="+mn-lt"/>
            </a:rPr>
            <a:t>while</a:t>
          </a:r>
          <a:r>
            <a:rPr lang="de-AT" sz="1600" b="0" i="0" kern="900" dirty="0">
              <a:solidFill>
                <a:srgbClr val="1E2337">
                  <a:lumMod val="100000"/>
                </a:srgbClr>
              </a:solidFill>
              <a:latin typeface="+mn-lt"/>
            </a:rPr>
            <a:t> </a:t>
          </a:r>
          <a:r>
            <a:rPr lang="de-AT" sz="1600" b="0" i="0" kern="900" dirty="0" err="1">
              <a:solidFill>
                <a:srgbClr val="1E2337">
                  <a:lumMod val="100000"/>
                </a:srgbClr>
              </a:solidFill>
              <a:latin typeface="+mn-lt"/>
            </a:rPr>
            <a:t>employed</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0.56317</cdr:y>
    </cdr:from>
    <cdr:to>
      <cdr:x>0.27877</cdr:x>
      <cdr:y>0.75687</cdr:y>
    </cdr:to>
    <cdr:sp macro="" textlink="">
      <cdr:nvSpPr>
        <cdr:cNvPr id="18" name="ItemBeschriftung_4"/>
        <cdr:cNvSpPr txBox="1"/>
      </cdr:nvSpPr>
      <cdr:spPr>
        <a:xfrm xmlns:a="http://schemas.openxmlformats.org/drawingml/2006/main">
          <a:off x="0" y="2548880"/>
          <a:ext cx="2294165"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online </a:t>
          </a:r>
          <a:r>
            <a:rPr lang="de-AT" sz="1600" b="0" i="0" kern="900" baseline="0" dirty="0" err="1">
              <a:solidFill>
                <a:srgbClr val="1E2337">
                  <a:lumMod val="100000"/>
                </a:srgbClr>
              </a:solidFill>
              <a:latin typeface="+mn-lt"/>
            </a:rPr>
            <a:t>work</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as</a:t>
          </a:r>
          <a:r>
            <a:rPr lang="de-AT" sz="1600" b="0" i="0" kern="900" baseline="0" dirty="0">
              <a:solidFill>
                <a:srgbClr val="1E2337">
                  <a:lumMod val="100000"/>
                </a:srgbClr>
              </a:solidFill>
              <a:latin typeface="+mn-lt"/>
            </a:rPr>
            <a:t> a </a:t>
          </a:r>
          <a:r>
            <a:rPr lang="de-AT" sz="1600" b="0" i="0" kern="900" baseline="0" dirty="0" err="1">
              <a:solidFill>
                <a:srgbClr val="1E2337">
                  <a:lumMod val="100000"/>
                </a:srgbClr>
              </a:solidFill>
              <a:latin typeface="+mn-lt"/>
            </a:rPr>
            <a:t>freelancer</a:t>
          </a:r>
          <a:r>
            <a:rPr lang="de-AT" sz="1600" b="0" i="0" kern="900" baseline="0" dirty="0">
              <a:solidFill>
                <a:srgbClr val="1E2337">
                  <a:lumMod val="100000"/>
                </a:srgbClr>
              </a:solidFill>
              <a:latin typeface="+mn-lt"/>
            </a:rPr>
            <a:t>/</a:t>
          </a:r>
          <a:r>
            <a:rPr lang="de-AT" sz="1600" b="0" i="0" kern="900" baseline="0" dirty="0" err="1">
              <a:solidFill>
                <a:srgbClr val="1E2337">
                  <a:lumMod val="100000"/>
                </a:srgbClr>
              </a:solidFill>
              <a:latin typeface="+mn-lt"/>
            </a:rPr>
            <a:t>self-employed</a:t>
          </a:r>
          <a:endParaRPr lang="de-AT" sz="1600" b="0" i="0" kern="900" baseline="0" dirty="0">
            <a:solidFill>
              <a:srgbClr val="1E2337">
                <a:lumMod val="100000"/>
              </a:srgbClr>
            </a:solidFill>
            <a:latin typeface="+mn-lt"/>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0.19724</cdr:y>
    </cdr:from>
    <cdr:to>
      <cdr:x>0.27877</cdr:x>
      <cdr:y>0.39094</cdr:y>
    </cdr:to>
    <cdr:sp macro="" textlink="">
      <cdr:nvSpPr>
        <cdr:cNvPr id="15" name="ItemBeschriftung_1"/>
        <cdr:cNvSpPr txBox="1"/>
      </cdr:nvSpPr>
      <cdr:spPr>
        <a:xfrm xmlns:a="http://schemas.openxmlformats.org/drawingml/2006/main">
          <a:off x="0" y="892696"/>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cdr:x>
      <cdr:y>0.56317</cdr:y>
    </cdr:from>
    <cdr:to>
      <cdr:x>0.27877</cdr:x>
      <cdr:y>0.75687</cdr:y>
    </cdr:to>
    <cdr:sp macro="" textlink="">
      <cdr:nvSpPr>
        <cdr:cNvPr id="5" name="ItemBeschriftung_1"/>
        <cdr:cNvSpPr txBox="1"/>
      </cdr:nvSpPr>
      <cdr:spPr>
        <a:xfrm xmlns:a="http://schemas.openxmlformats.org/drawingml/2006/main">
          <a:off x="0" y="2548880"/>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0.18694</cdr:y>
    </cdr:from>
    <cdr:to>
      <cdr:x>0.27877</cdr:x>
      <cdr:y>0.38064</cdr:y>
    </cdr:to>
    <cdr:sp macro="" textlink="">
      <cdr:nvSpPr>
        <cdr:cNvPr id="15" name="ItemBeschriftung_1"/>
        <cdr:cNvSpPr txBox="1"/>
      </cdr:nvSpPr>
      <cdr:spPr>
        <a:xfrm xmlns:a="http://schemas.openxmlformats.org/drawingml/2006/main">
          <a:off x="0" y="846075"/>
          <a:ext cx="2294165"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Freelancer</a:t>
          </a:r>
        </a:p>
      </cdr:txBody>
    </cdr:sp>
  </cdr:relSizeAnchor>
  <cdr:relSizeAnchor xmlns:cdr="http://schemas.openxmlformats.org/drawingml/2006/chartDrawing">
    <cdr:from>
      <cdr:x>0</cdr:x>
      <cdr:y>0.56317</cdr:y>
    </cdr:from>
    <cdr:to>
      <cdr:x>0.27877</cdr:x>
      <cdr:y>0.75687</cdr:y>
    </cdr:to>
    <cdr:sp macro="" textlink="">
      <cdr:nvSpPr>
        <cdr:cNvPr id="18" name="ItemBeschriftung_4"/>
        <cdr:cNvSpPr txBox="1"/>
      </cdr:nvSpPr>
      <cdr:spPr>
        <a:xfrm xmlns:a="http://schemas.openxmlformats.org/drawingml/2006/main">
          <a:off x="0" y="2548880"/>
          <a:ext cx="2294165"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0.3063</cdr:y>
    </cdr:from>
    <cdr:to>
      <cdr:x>0.27877</cdr:x>
      <cdr:y>0.5</cdr:y>
    </cdr:to>
    <cdr:sp macro="" textlink="">
      <cdr:nvSpPr>
        <cdr:cNvPr id="5" name="ItemBeschriftung_1"/>
        <cdr:cNvSpPr txBox="1"/>
      </cdr:nvSpPr>
      <cdr:spPr>
        <a:xfrm xmlns:a="http://schemas.openxmlformats.org/drawingml/2006/main">
          <a:off x="0" y="138630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Legal </a:t>
          </a:r>
          <a:r>
            <a:rPr lang="de-AT" sz="1600" b="0" i="0" kern="900" baseline="0" dirty="0" err="1">
              <a:solidFill>
                <a:srgbClr val="1E2337">
                  <a:lumMod val="100000"/>
                </a:srgbClr>
              </a:solidFill>
              <a:latin typeface="+mn-lt"/>
            </a:rPr>
            <a:t>Advice</a:t>
          </a:r>
          <a:r>
            <a:rPr lang="de-AT" sz="1600" b="0" i="0" kern="900" baseline="0" dirty="0">
              <a:solidFill>
                <a:srgbClr val="1E2337">
                  <a:lumMod val="100000"/>
                </a:srgbClr>
              </a:solidFill>
              <a:latin typeface="+mn-lt"/>
            </a:rPr>
            <a:t>/Taxation</a:t>
          </a:r>
        </a:p>
      </cdr:txBody>
    </cdr:sp>
  </cdr:relSizeAnchor>
  <cdr:relSizeAnchor xmlns:cdr="http://schemas.openxmlformats.org/drawingml/2006/chartDrawing">
    <cdr:from>
      <cdr:x>0</cdr:x>
      <cdr:y>0.43589</cdr:y>
    </cdr:from>
    <cdr:to>
      <cdr:x>0.27877</cdr:x>
      <cdr:y>0.62959</cdr:y>
    </cdr:to>
    <cdr:sp macro="" textlink="">
      <cdr:nvSpPr>
        <cdr:cNvPr id="6" name="ItemBeschriftung_1"/>
        <cdr:cNvSpPr txBox="1"/>
      </cdr:nvSpPr>
      <cdr:spPr>
        <a:xfrm xmlns:a="http://schemas.openxmlformats.org/drawingml/2006/main">
          <a:off x="0" y="1972816"/>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Other (</a:t>
          </a:r>
          <a:r>
            <a:rPr lang="de-AT" sz="1600" b="0" i="0" kern="900" baseline="0" dirty="0" err="1">
              <a:solidFill>
                <a:srgbClr val="1E2337">
                  <a:lumMod val="100000"/>
                </a:srgbClr>
              </a:solidFill>
              <a:latin typeface="+mn-lt"/>
            </a:rPr>
            <a:t>specify</a:t>
          </a:r>
          <a:r>
            <a:rPr lang="de-AT" sz="1600" b="0" i="0" kern="900" dirty="0">
              <a:solidFill>
                <a:srgbClr val="1E2337">
                  <a:lumMod val="100000"/>
                </a:srgbClr>
              </a:solidFill>
              <a:latin typeface="+mn-lt"/>
            </a:rPr>
            <a:t> </a:t>
          </a:r>
          <a:r>
            <a:rPr lang="de-AT" sz="1600" b="0" i="0" kern="900" dirty="0" err="1">
              <a:solidFill>
                <a:srgbClr val="1E2337">
                  <a:lumMod val="100000"/>
                </a:srgbClr>
              </a:solidFill>
              <a:latin typeface="+mn-lt"/>
            </a:rPr>
            <a:t>answer</a:t>
          </a:r>
          <a:r>
            <a:rPr lang="de-AT" sz="1600" b="0" i="0" kern="900" dirty="0">
              <a:solidFill>
                <a:srgbClr val="1E2337">
                  <a:lumMod val="100000"/>
                </a:srgbClr>
              </a:solidFill>
              <a:latin typeface="+mn-lt"/>
            </a:rPr>
            <a:t>)</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0.69045</cdr:y>
    </cdr:from>
    <cdr:to>
      <cdr:x>0.27877</cdr:x>
      <cdr:y>0.88415</cdr:y>
    </cdr:to>
    <cdr:sp macro="" textlink="">
      <cdr:nvSpPr>
        <cdr:cNvPr id="7" name="ItemBeschriftung_4"/>
        <cdr:cNvSpPr txBox="1"/>
      </cdr:nvSpPr>
      <cdr:spPr>
        <a:xfrm xmlns:a="http://schemas.openxmlformats.org/drawingml/2006/main">
          <a:off x="0" y="312494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Don‘t</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know</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0.00022</cdr:x>
      <cdr:y>0.06996</cdr:y>
    </cdr:from>
    <cdr:to>
      <cdr:x>0.27899</cdr:x>
      <cdr:y>0.26366</cdr:y>
    </cdr:to>
    <cdr:sp macro="" textlink="">
      <cdr:nvSpPr>
        <cdr:cNvPr id="8" name="ItemBeschriftung_1"/>
        <cdr:cNvSpPr txBox="1"/>
      </cdr:nvSpPr>
      <cdr:spPr>
        <a:xfrm xmlns:a="http://schemas.openxmlformats.org/drawingml/2006/main">
          <a:off x="1825" y="31663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Allowances</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Health</a:t>
          </a:r>
          <a:r>
            <a:rPr lang="de-AT" sz="1600" b="0" i="0" kern="900" baseline="0" dirty="0">
              <a:solidFill>
                <a:srgbClr val="1E2337">
                  <a:lumMod val="100000"/>
                </a:srgbClr>
              </a:solidFill>
              <a:latin typeface="+mn-lt"/>
            </a:rPr>
            <a:t>, Pension</a:t>
          </a:r>
        </a:p>
      </cdr:txBody>
    </cdr:sp>
  </cdr:relSizeAnchor>
</c:userShapes>
</file>

<file path=ppt/drawings/drawing6.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0.00336</cdr:x>
      <cdr:y>0.62681</cdr:y>
    </cdr:from>
    <cdr:to>
      <cdr:x>0.28213</cdr:x>
      <cdr:y>0.82051</cdr:y>
    </cdr:to>
    <cdr:sp macro="" textlink="">
      <cdr:nvSpPr>
        <cdr:cNvPr id="18" name="ItemBeschriftung_4"/>
        <cdr:cNvSpPr txBox="1"/>
      </cdr:nvSpPr>
      <cdr:spPr>
        <a:xfrm xmlns:a="http://schemas.openxmlformats.org/drawingml/2006/main">
          <a:off x="27626"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en-US" sz="1600" b="0" i="0" kern="900" baseline="0" dirty="0">
              <a:solidFill>
                <a:srgbClr val="1E2337">
                  <a:lumMod val="100000"/>
                </a:srgbClr>
              </a:solidFill>
              <a:latin typeface="+mn-lt"/>
            </a:rPr>
            <a:t>Not known</a:t>
          </a:r>
        </a:p>
      </cdr:txBody>
    </cdr:sp>
  </cdr:relSizeAnchor>
  <cdr:relSizeAnchor xmlns:cdr="http://schemas.openxmlformats.org/drawingml/2006/chartDrawing">
    <cdr:from>
      <cdr:x>0</cdr:x>
      <cdr:y>0.37225</cdr:y>
    </cdr:from>
    <cdr:to>
      <cdr:x>0.27877</cdr:x>
      <cdr:y>0.56595</cdr:y>
    </cdr:to>
    <cdr:sp macro="" textlink="">
      <cdr:nvSpPr>
        <cdr:cNvPr id="5" name="ItemBeschriftung_1"/>
        <cdr:cNvSpPr txBox="1"/>
      </cdr:nvSpPr>
      <cdr:spPr>
        <a:xfrm xmlns:a="http://schemas.openxmlformats.org/drawingml/2006/main">
          <a:off x="0" y="168478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0.1336</cdr:y>
    </cdr:from>
    <cdr:to>
      <cdr:x>0.27877</cdr:x>
      <cdr:y>0.3273</cdr:y>
    </cdr:to>
    <cdr:sp macro="" textlink="">
      <cdr:nvSpPr>
        <cdr:cNvPr id="15" name="ItemBeschriftung_1"/>
        <cdr:cNvSpPr txBox="1"/>
      </cdr:nvSpPr>
      <cdr:spPr>
        <a:xfrm xmlns:a="http://schemas.openxmlformats.org/drawingml/2006/main">
          <a:off x="0" y="60466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Yes</a:t>
          </a:r>
        </a:p>
      </cdr:txBody>
    </cdr:sp>
  </cdr:relSizeAnchor>
  <cdr:relSizeAnchor xmlns:cdr="http://schemas.openxmlformats.org/drawingml/2006/chartDrawing">
    <cdr:from>
      <cdr:x>0</cdr:x>
      <cdr:y>0.56317</cdr:y>
    </cdr:from>
    <cdr:to>
      <cdr:x>0.27877</cdr:x>
      <cdr:y>0.75687</cdr:y>
    </cdr:to>
    <cdr:sp macro="" textlink="">
      <cdr:nvSpPr>
        <cdr:cNvPr id="5" name="ItemBeschriftung_1"/>
        <cdr:cNvSpPr txBox="1"/>
      </cdr:nvSpPr>
      <cdr:spPr>
        <a:xfrm xmlns:a="http://schemas.openxmlformats.org/drawingml/2006/main">
          <a:off x="0" y="2548880"/>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No</a:t>
          </a:r>
          <a:endParaRPr lang="de-AT" sz="1600" b="0" i="0" kern="900" baseline="0" dirty="0">
            <a:solidFill>
              <a:srgbClr val="1E2337">
                <a:lumMod val="100000"/>
              </a:srgbClr>
            </a:solidFill>
            <a:latin typeface="+mn-lt"/>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0.05405</cdr:y>
    </cdr:from>
    <cdr:to>
      <cdr:x>0.27877</cdr:x>
      <cdr:y>0.24775</cdr:y>
    </cdr:to>
    <cdr:sp macro="" textlink="">
      <cdr:nvSpPr>
        <cdr:cNvPr id="15" name="ItemBeschriftung_1"/>
        <cdr:cNvSpPr txBox="1"/>
      </cdr:nvSpPr>
      <cdr:spPr>
        <a:xfrm xmlns:a="http://schemas.openxmlformats.org/drawingml/2006/main">
          <a:off x="0" y="244624"/>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Internet </a:t>
          </a:r>
          <a:r>
            <a:rPr lang="de-AT" sz="1600" b="0" i="0" kern="900" baseline="0" dirty="0" err="1">
              <a:solidFill>
                <a:srgbClr val="1E2337">
                  <a:lumMod val="100000"/>
                </a:srgbClr>
              </a:solidFill>
              <a:latin typeface="+mn-lt"/>
            </a:rPr>
            <a:t>connections</a:t>
          </a:r>
          <a:r>
            <a:rPr lang="de-AT" sz="1600" b="0" i="0" kern="900" baseline="0" dirty="0">
              <a:solidFill>
                <a:srgbClr val="1E2337">
                  <a:lumMod val="100000"/>
                </a:srgbClr>
              </a:solidFill>
              <a:latin typeface="+mn-lt"/>
            </a:rPr>
            <a:t>, time </a:t>
          </a:r>
          <a:r>
            <a:rPr lang="de-AT" sz="1600" b="0" i="0" kern="900" baseline="0" dirty="0" err="1">
              <a:solidFill>
                <a:srgbClr val="1E2337">
                  <a:lumMod val="100000"/>
                </a:srgbClr>
              </a:solidFill>
              <a:latin typeface="+mn-lt"/>
            </a:rPr>
            <a:t>zones</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discipline</a:t>
          </a:r>
          <a:r>
            <a:rPr lang="de-AT" sz="1600" b="0" i="0" kern="900" baseline="0" dirty="0">
              <a:solidFill>
                <a:srgbClr val="1E2337">
                  <a:lumMod val="100000"/>
                </a:srgbClr>
              </a:solidFill>
              <a:latin typeface="+mn-lt"/>
            </a:rPr>
            <a:t>,</a:t>
          </a:r>
          <a:r>
            <a:rPr lang="de-AT" sz="1600" b="0" i="0" kern="900" dirty="0">
              <a:solidFill>
                <a:srgbClr val="1E2337">
                  <a:lumMod val="100000"/>
                </a:srgbClr>
              </a:solidFill>
              <a:latin typeface="+mn-lt"/>
            </a:rPr>
            <a:t> etc.</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0.00336</cdr:x>
      <cdr:y>0.69752</cdr:y>
    </cdr:from>
    <cdr:to>
      <cdr:x>0.28213</cdr:x>
      <cdr:y>0.89122</cdr:y>
    </cdr:to>
    <cdr:sp macro="" textlink="">
      <cdr:nvSpPr>
        <cdr:cNvPr id="18" name="ItemBeschriftung_4"/>
        <cdr:cNvSpPr txBox="1"/>
      </cdr:nvSpPr>
      <cdr:spPr>
        <a:xfrm xmlns:a="http://schemas.openxmlformats.org/drawingml/2006/main">
          <a:off x="27651" y="3156959"/>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en-US" sz="1600" b="0" i="0" kern="900" baseline="0" dirty="0">
              <a:solidFill>
                <a:srgbClr val="1E2337">
                  <a:lumMod val="100000"/>
                </a:srgbClr>
              </a:solidFill>
              <a:latin typeface="+mn-lt"/>
            </a:rPr>
            <a:t>No</a:t>
          </a:r>
          <a:r>
            <a:rPr lang="en-US" sz="1600" b="0" i="0" kern="900" dirty="0">
              <a:solidFill>
                <a:srgbClr val="1E2337">
                  <a:lumMod val="100000"/>
                </a:srgbClr>
              </a:solidFill>
              <a:latin typeface="+mn-lt"/>
            </a:rPr>
            <a:t> problems</a:t>
          </a:r>
          <a:endParaRPr lang="en-US" sz="1600" b="0" i="0" kern="900" baseline="0" dirty="0">
            <a:solidFill>
              <a:srgbClr val="1E2337">
                <a:lumMod val="100000"/>
              </a:srgbClr>
            </a:solidFill>
            <a:latin typeface="+mn-lt"/>
          </a:endParaRPr>
        </a:p>
      </cdr:txBody>
    </cdr:sp>
  </cdr:relSizeAnchor>
  <cdr:relSizeAnchor xmlns:cdr="http://schemas.openxmlformats.org/drawingml/2006/chartDrawing">
    <cdr:from>
      <cdr:x>0</cdr:x>
      <cdr:y>0.37098</cdr:y>
    </cdr:from>
    <cdr:to>
      <cdr:x>0.27877</cdr:x>
      <cdr:y>0.56468</cdr:y>
    </cdr:to>
    <cdr:sp macro="" textlink="">
      <cdr:nvSpPr>
        <cdr:cNvPr id="5" name="ItemBeschriftung_1"/>
        <cdr:cNvSpPr txBox="1"/>
      </cdr:nvSpPr>
      <cdr:spPr>
        <a:xfrm xmlns:a="http://schemas.openxmlformats.org/drawingml/2006/main">
          <a:off x="0" y="1679041"/>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Not </a:t>
          </a:r>
          <a:r>
            <a:rPr lang="de-AT" sz="1600" b="0" i="0" kern="900" baseline="0" dirty="0" err="1">
              <a:solidFill>
                <a:srgbClr val="1E2337">
                  <a:lumMod val="100000"/>
                </a:srgbClr>
              </a:solidFill>
              <a:latin typeface="+mn-lt"/>
            </a:rPr>
            <a:t>working</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finding</a:t>
          </a:r>
          <a:r>
            <a:rPr lang="de-AT" sz="1600" b="0" i="0" kern="900" baseline="0" dirty="0">
              <a:solidFill>
                <a:srgbClr val="1E2337">
                  <a:lumMod val="100000"/>
                </a:srgbClr>
              </a:solidFill>
              <a:latin typeface="+mn-lt"/>
            </a:rPr>
            <a:t> a </a:t>
          </a:r>
          <a:r>
            <a:rPr lang="de-AT" sz="1600" b="0" i="0" kern="900" baseline="0" dirty="0" err="1">
              <a:solidFill>
                <a:srgbClr val="1E2337">
                  <a:lumMod val="100000"/>
                </a:srgbClr>
              </a:solidFill>
              <a:latin typeface="+mn-lt"/>
            </a:rPr>
            <a:t>job</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0.16542</cdr:y>
    </cdr:from>
    <cdr:to>
      <cdr:x>0.27877</cdr:x>
      <cdr:y>0.34321</cdr:y>
    </cdr:to>
    <cdr:sp macro="" textlink="">
      <cdr:nvSpPr>
        <cdr:cNvPr id="6" name="ItemBeschriftung_1"/>
        <cdr:cNvSpPr txBox="1"/>
      </cdr:nvSpPr>
      <cdr:spPr>
        <a:xfrm xmlns:a="http://schemas.openxmlformats.org/drawingml/2006/main">
          <a:off x="0" y="748680"/>
          <a:ext cx="2294166" cy="804671"/>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kern="900" dirty="0">
              <a:solidFill>
                <a:srgbClr val="1E2337">
                  <a:lumMod val="100000"/>
                </a:srgbClr>
              </a:solidFill>
            </a:rPr>
            <a:t>Lack </a:t>
          </a:r>
          <a:r>
            <a:rPr lang="de-AT" sz="1600" kern="900" dirty="0" err="1">
              <a:solidFill>
                <a:srgbClr val="1E2337">
                  <a:lumMod val="100000"/>
                </a:srgbClr>
              </a:solidFill>
            </a:rPr>
            <a:t>of</a:t>
          </a:r>
          <a:r>
            <a:rPr lang="de-AT" sz="1600" kern="900" dirty="0">
              <a:solidFill>
                <a:srgbClr val="1E2337">
                  <a:lumMod val="100000"/>
                </a:srgbClr>
              </a:solidFill>
            </a:rPr>
            <a:t> </a:t>
          </a:r>
          <a:r>
            <a:rPr lang="de-AT" sz="1600" kern="900" dirty="0" err="1">
              <a:solidFill>
                <a:srgbClr val="1E2337">
                  <a:lumMod val="100000"/>
                </a:srgbClr>
              </a:solidFill>
            </a:rPr>
            <a:t>social</a:t>
          </a:r>
          <a:r>
            <a:rPr lang="de-AT" sz="1600" kern="900" dirty="0">
              <a:solidFill>
                <a:srgbClr val="1E2337">
                  <a:lumMod val="100000"/>
                </a:srgbClr>
              </a:solidFill>
            </a:rPr>
            <a:t> </a:t>
          </a:r>
          <a:r>
            <a:rPr lang="de-AT" sz="1600" kern="900" dirty="0" err="1">
              <a:solidFill>
                <a:srgbClr val="1E2337">
                  <a:lumMod val="100000"/>
                </a:srgbClr>
              </a:solidFill>
            </a:rPr>
            <a:t>contact</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0.26088</cdr:y>
    </cdr:from>
    <cdr:to>
      <cdr:x>0.27877</cdr:x>
      <cdr:y>0.45458</cdr:y>
    </cdr:to>
    <cdr:sp macro="" textlink="">
      <cdr:nvSpPr>
        <cdr:cNvPr id="7" name="ItemBeschriftung_1"/>
        <cdr:cNvSpPr txBox="1"/>
      </cdr:nvSpPr>
      <cdr:spPr>
        <a:xfrm xmlns:a="http://schemas.openxmlformats.org/drawingml/2006/main">
          <a:off x="0" y="1180728"/>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Legislqtion</a:t>
          </a:r>
          <a:r>
            <a:rPr lang="de-AT" sz="1600" kern="900" dirty="0">
              <a:solidFill>
                <a:srgbClr val="1E2337">
                  <a:lumMod val="100000"/>
                </a:srgbClr>
              </a:solidFill>
            </a:rPr>
            <a:t>,</a:t>
          </a:r>
          <a:r>
            <a:rPr lang="de-AT" sz="1600" b="0" i="0" kern="900" dirty="0">
              <a:solidFill>
                <a:srgbClr val="1E2337">
                  <a:lumMod val="100000"/>
                </a:srgbClr>
              </a:solidFill>
              <a:latin typeface="+mn-lt"/>
            </a:rPr>
            <a:t> </a:t>
          </a:r>
          <a:r>
            <a:rPr lang="de-AT" sz="1600" b="0" i="0" kern="900" dirty="0" err="1">
              <a:solidFill>
                <a:srgbClr val="1E2337">
                  <a:lumMod val="100000"/>
                </a:srgbClr>
              </a:solidFill>
              <a:latin typeface="+mn-lt"/>
            </a:rPr>
            <a:t>tax</a:t>
          </a:r>
          <a:r>
            <a:rPr lang="de-AT" sz="1600" kern="900" dirty="0">
              <a:solidFill>
                <a:srgbClr val="1E2337">
                  <a:lumMod val="100000"/>
                </a:srgbClr>
              </a:solidFill>
            </a:rPr>
            <a:t>,</a:t>
          </a:r>
          <a:r>
            <a:rPr lang="de-AT" sz="1600" b="0" i="0" kern="900" dirty="0">
              <a:solidFill>
                <a:srgbClr val="1E2337">
                  <a:lumMod val="100000"/>
                </a:srgbClr>
              </a:solidFill>
              <a:latin typeface="+mn-lt"/>
            </a:rPr>
            <a:t> </a:t>
          </a:r>
          <a:r>
            <a:rPr lang="de-AT" sz="1600" b="0" i="0" kern="900" dirty="0" err="1">
              <a:solidFill>
                <a:srgbClr val="1E2337">
                  <a:lumMod val="100000"/>
                </a:srgbClr>
              </a:solidFill>
              <a:latin typeface="+mn-lt"/>
            </a:rPr>
            <a:t>health</a:t>
          </a:r>
          <a:r>
            <a:rPr lang="de-AT" sz="1600" b="0" i="0" kern="900" dirty="0">
              <a:solidFill>
                <a:srgbClr val="1E2337">
                  <a:lumMod val="100000"/>
                </a:srgbClr>
              </a:solidFill>
              <a:latin typeface="+mn-lt"/>
            </a:rPr>
            <a:t> </a:t>
          </a:r>
          <a:r>
            <a:rPr lang="de-AT" sz="1600" b="0" i="0" kern="900" dirty="0" err="1">
              <a:solidFill>
                <a:srgbClr val="1E2337">
                  <a:lumMod val="100000"/>
                </a:srgbClr>
              </a:solidFill>
              <a:latin typeface="+mn-lt"/>
            </a:rPr>
            <a:t>insurance</a:t>
          </a:r>
          <a:r>
            <a:rPr lang="de-AT" sz="1600" kern="900" dirty="0">
              <a:solidFill>
                <a:srgbClr val="1E2337">
                  <a:lumMod val="100000"/>
                </a:srgbClr>
              </a:solidFill>
            </a:rPr>
            <a:t>, etc.</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0.48118</cdr:y>
    </cdr:from>
    <cdr:to>
      <cdr:x>0.27877</cdr:x>
      <cdr:y>0.67488</cdr:y>
    </cdr:to>
    <cdr:sp macro="" textlink="">
      <cdr:nvSpPr>
        <cdr:cNvPr id="8" name="ItemBeschriftung_1"/>
        <cdr:cNvSpPr txBox="1"/>
      </cdr:nvSpPr>
      <cdr:spPr>
        <a:xfrm xmlns:a="http://schemas.openxmlformats.org/drawingml/2006/main">
          <a:off x="0" y="217779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DE" sz="1600" kern="900" dirty="0" err="1">
              <a:solidFill>
                <a:srgbClr val="1E2337">
                  <a:lumMod val="100000"/>
                </a:srgbClr>
              </a:solidFill>
            </a:rPr>
            <a:t>Difficulty</a:t>
          </a:r>
          <a:r>
            <a:rPr lang="de-DE" sz="1600" kern="900" dirty="0">
              <a:solidFill>
                <a:srgbClr val="1E2337">
                  <a:lumMod val="100000"/>
                </a:srgbClr>
              </a:solidFill>
            </a:rPr>
            <a:t> </a:t>
          </a:r>
          <a:r>
            <a:rPr lang="de-DE" sz="1600" kern="900" dirty="0" err="1">
              <a:solidFill>
                <a:srgbClr val="1E2337">
                  <a:lumMod val="100000"/>
                </a:srgbClr>
              </a:solidFill>
            </a:rPr>
            <a:t>with</a:t>
          </a:r>
          <a:r>
            <a:rPr lang="de-DE" sz="1600" kern="900" dirty="0">
              <a:solidFill>
                <a:srgbClr val="1E2337">
                  <a:lumMod val="100000"/>
                </a:srgbClr>
              </a:solidFill>
            </a:rPr>
            <a:t> </a:t>
          </a:r>
          <a:r>
            <a:rPr lang="de-DE" sz="1600" kern="900" dirty="0" err="1">
              <a:solidFill>
                <a:srgbClr val="1E2337">
                  <a:lumMod val="100000"/>
                </a:srgbClr>
              </a:solidFill>
            </a:rPr>
            <a:t>employer</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0.58918</cdr:y>
    </cdr:from>
    <cdr:to>
      <cdr:x>0.27877</cdr:x>
      <cdr:y>0.78288</cdr:y>
    </cdr:to>
    <cdr:sp macro="" textlink="">
      <cdr:nvSpPr>
        <cdr:cNvPr id="9" name="ItemBeschriftung_1"/>
        <cdr:cNvSpPr txBox="1"/>
      </cdr:nvSpPr>
      <cdr:spPr>
        <a:xfrm xmlns:a="http://schemas.openxmlformats.org/drawingml/2006/main">
          <a:off x="0" y="2666608"/>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Family</a:t>
          </a:r>
        </a:p>
      </cdr:txBody>
    </cdr:sp>
  </cdr:relSizeAnchor>
</c:userShapes>
</file>

<file path=ppt/drawings/drawing9.xml><?xml version="1.0" encoding="utf-8"?>
<c:userShapes xmlns:c="http://schemas.openxmlformats.org/drawingml/2006/chart">
  <cdr:relSizeAnchor xmlns:cdr="http://schemas.openxmlformats.org/drawingml/2006/chartDrawing">
    <cdr:from>
      <cdr:x>0.28842</cdr:x>
      <cdr:y>0.00274</cdr:y>
    </cdr:from>
    <cdr:to>
      <cdr:x>0.85591</cdr:x>
      <cdr:y>0.08473</cdr:y>
    </cdr:to>
    <cdr:sp macro="" textlink="">
      <cdr:nvSpPr>
        <cdr:cNvPr id="14" name="Beschriftung"/>
        <cdr:cNvSpPr txBox="1"/>
      </cdr:nvSpPr>
      <cdr:spPr>
        <a:xfrm xmlns:a="http://schemas.openxmlformats.org/drawingml/2006/main">
          <a:off x="2658020" y="12700"/>
          <a:ext cx="5230022" cy="380741"/>
        </a:xfrm>
        <a:prstGeom xmlns:a="http://schemas.openxmlformats.org/drawingml/2006/main" prst="rect">
          <a:avLst/>
        </a:prstGeom>
      </cdr:spPr>
      <cdr:txBody>
        <a:bodyPr xmlns:a="http://schemas.openxmlformats.org/drawingml/2006/main" vertOverflow="clip" vert="horz" lIns="0" tIns="0" rIns="0" bIns="0" rtlCol="0" anchor="b">
          <a:noAutofit/>
        </a:bodyPr>
        <a:lstStyle xmlns:a="http://schemas.openxmlformats.org/drawingml/2006/main"/>
        <a:p xmlns:a="http://schemas.openxmlformats.org/drawingml/2006/main">
          <a:pPr algn="l"/>
          <a:r>
            <a:rPr lang="de-AT" dirty="0" err="1">
              <a:solidFill>
                <a:schemeClr val="bg1"/>
              </a:solidFill>
              <a:latin typeface="Arial" panose="020B0604020202020204" pitchFamily="34" charset="0"/>
            </a:rPr>
            <a:t>percent</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of</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respondents</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single</a:t>
          </a:r>
          <a:r>
            <a:rPr lang="de-AT" dirty="0">
              <a:solidFill>
                <a:schemeClr val="bg1"/>
              </a:solidFill>
              <a:latin typeface="Arial" panose="020B0604020202020204" pitchFamily="34" charset="0"/>
            </a:rPr>
            <a:t> </a:t>
          </a:r>
          <a:r>
            <a:rPr lang="de-AT" dirty="0" err="1">
              <a:solidFill>
                <a:schemeClr val="bg1"/>
              </a:solidFill>
              <a:latin typeface="Arial" panose="020B0604020202020204" pitchFamily="34" charset="0"/>
            </a:rPr>
            <a:t>choice</a:t>
          </a:r>
          <a:r>
            <a:rPr lang="de-AT" dirty="0">
              <a:solidFill>
                <a:schemeClr val="bg1"/>
              </a:solidFill>
              <a:latin typeface="Arial" panose="020B0604020202020204" pitchFamily="34" charset="0"/>
            </a:rPr>
            <a:t>)</a:t>
          </a:r>
        </a:p>
      </cdr:txBody>
    </cdr:sp>
  </cdr:relSizeAnchor>
  <cdr:relSizeAnchor xmlns:cdr="http://schemas.openxmlformats.org/drawingml/2006/chartDrawing">
    <cdr:from>
      <cdr:x>0</cdr:x>
      <cdr:y>0.11769</cdr:y>
    </cdr:from>
    <cdr:to>
      <cdr:x>0.27877</cdr:x>
      <cdr:y>0.31139</cdr:y>
    </cdr:to>
    <cdr:sp macro="" textlink="">
      <cdr:nvSpPr>
        <cdr:cNvPr id="15" name="ItemBeschriftung_1"/>
        <cdr:cNvSpPr txBox="1"/>
      </cdr:nvSpPr>
      <cdr:spPr>
        <a:xfrm xmlns:a="http://schemas.openxmlformats.org/drawingml/2006/main">
          <a:off x="0" y="532656"/>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err="1">
              <a:solidFill>
                <a:srgbClr val="1E2337">
                  <a:lumMod val="100000"/>
                </a:srgbClr>
              </a:solidFill>
              <a:latin typeface="+mn-lt"/>
            </a:rPr>
            <a:t>Legislation</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tax</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health</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insurance</a:t>
          </a:r>
          <a:r>
            <a:rPr lang="de-AT" sz="1600" b="0" i="0" kern="900" baseline="0" dirty="0">
              <a:solidFill>
                <a:srgbClr val="1E2337">
                  <a:lumMod val="100000"/>
                </a:srgbClr>
              </a:solidFill>
              <a:latin typeface="+mn-lt"/>
            </a:rPr>
            <a:t>, etc.</a:t>
          </a:r>
        </a:p>
      </cdr:txBody>
    </cdr:sp>
  </cdr:relSizeAnchor>
  <cdr:relSizeAnchor xmlns:cdr="http://schemas.openxmlformats.org/drawingml/2006/chartDrawing">
    <cdr:from>
      <cdr:x>0</cdr:x>
      <cdr:y>0.62681</cdr:y>
    </cdr:from>
    <cdr:to>
      <cdr:x>0.27877</cdr:x>
      <cdr:y>0.82051</cdr:y>
    </cdr:to>
    <cdr:sp macro="" textlink="">
      <cdr:nvSpPr>
        <cdr:cNvPr id="18" name="ItemBeschriftung_4"/>
        <cdr:cNvSpPr txBox="1"/>
      </cdr:nvSpPr>
      <cdr:spPr>
        <a:xfrm xmlns:a="http://schemas.openxmlformats.org/drawingml/2006/main">
          <a:off x="0" y="2836912"/>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kern="900" dirty="0" err="1">
              <a:solidFill>
                <a:srgbClr val="1E2337">
                  <a:lumMod val="100000"/>
                </a:srgbClr>
              </a:solidFill>
            </a:rPr>
            <a:t>o</a:t>
          </a:r>
          <a:r>
            <a:rPr lang="de-AT" sz="1600" b="0" i="0" kern="900" baseline="0" dirty="0" err="1">
              <a:solidFill>
                <a:srgbClr val="1E2337">
                  <a:lumMod val="100000"/>
                </a:srgbClr>
              </a:solidFill>
              <a:latin typeface="+mn-lt"/>
            </a:rPr>
            <a:t>ther</a:t>
          </a:r>
          <a:r>
            <a:rPr lang="de-AT" sz="1600" b="0" i="0" kern="900" baseline="0" dirty="0">
              <a:solidFill>
                <a:srgbClr val="1E2337">
                  <a:lumMod val="100000"/>
                </a:srgbClr>
              </a:solidFill>
              <a:latin typeface="+mn-lt"/>
            </a:rPr>
            <a:t> </a:t>
          </a:r>
          <a:r>
            <a:rPr lang="de-AT" sz="1600" b="0" i="0" kern="900" baseline="0" dirty="0" err="1">
              <a:solidFill>
                <a:srgbClr val="1E2337">
                  <a:lumMod val="100000"/>
                </a:srgbClr>
              </a:solidFill>
              <a:latin typeface="+mn-lt"/>
            </a:rPr>
            <a:t>points</a:t>
          </a:r>
          <a:endParaRPr lang="de-AT" sz="1600" b="0" i="0" kern="900" baseline="0" dirty="0">
            <a:solidFill>
              <a:srgbClr val="1E2337">
                <a:lumMod val="100000"/>
              </a:srgbClr>
            </a:solidFill>
            <a:latin typeface="+mn-lt"/>
          </a:endParaRPr>
        </a:p>
      </cdr:txBody>
    </cdr:sp>
  </cdr:relSizeAnchor>
  <cdr:relSizeAnchor xmlns:cdr="http://schemas.openxmlformats.org/drawingml/2006/chartDrawing">
    <cdr:from>
      <cdr:x>0</cdr:x>
      <cdr:y>0.38361</cdr:y>
    </cdr:from>
    <cdr:to>
      <cdr:x>0.27877</cdr:x>
      <cdr:y>0.57731</cdr:y>
    </cdr:to>
    <cdr:sp macro="" textlink="">
      <cdr:nvSpPr>
        <cdr:cNvPr id="6" name="ItemBeschriftung_1"/>
        <cdr:cNvSpPr txBox="1"/>
      </cdr:nvSpPr>
      <cdr:spPr>
        <a:xfrm xmlns:a="http://schemas.openxmlformats.org/drawingml/2006/main">
          <a:off x="-457200" y="1736201"/>
          <a:ext cx="2294166" cy="876679"/>
        </a:xfrm>
        <a:prstGeom xmlns:a="http://schemas.openxmlformats.org/drawingml/2006/main" prst="rect">
          <a:avLst/>
        </a:prstGeom>
      </cdr:spPr>
      <cdr:txBody>
        <a:bodyPr xmlns:a="http://schemas.openxmlformats.org/drawingml/2006/main" vertOverflow="clip" vert="horz" lIns="0" tIns="0" rIns="0" bIns="0" rtlCol="0" anchor="ctr">
          <a:noAutofit/>
        </a:bodyPr>
        <a:lstStyle xmlns:a="http://schemas.openxmlformats.org/drawingml/2006/main"/>
        <a:p xmlns:a="http://schemas.openxmlformats.org/drawingml/2006/main">
          <a:pPr algn="r"/>
          <a:r>
            <a:rPr lang="de-AT" sz="1600" b="0" i="0" kern="900" baseline="0" dirty="0">
              <a:solidFill>
                <a:srgbClr val="1E2337">
                  <a:lumMod val="100000"/>
                </a:srgbClr>
              </a:solidFill>
              <a:latin typeface="+mn-lt"/>
            </a:rPr>
            <a:t>MFA </a:t>
          </a:r>
          <a:r>
            <a:rPr lang="de-AT" sz="1600" b="0" i="0" kern="900" baseline="0" dirty="0" err="1">
              <a:solidFill>
                <a:srgbClr val="1E2337">
                  <a:lumMod val="100000"/>
                </a:srgbClr>
              </a:solidFill>
              <a:latin typeface="+mn-lt"/>
            </a:rPr>
            <a:t>support</a:t>
          </a:r>
          <a:endParaRPr lang="de-AT" sz="1600" b="0" i="0" kern="900" baseline="0" dirty="0">
            <a:solidFill>
              <a:srgbClr val="1E2337">
                <a:lumMod val="100000"/>
              </a:srgbClr>
            </a:solidFill>
            <a:latin typeface="+mn-l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51B47-30A1-495A-895E-F14CB31151B7}" type="datetimeFigureOut">
              <a:rPr lang="en-GB" smtClean="0"/>
              <a:t>03/05/2022</a:t>
            </a:fld>
            <a:endParaRPr lang="en-GB"/>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FBDA52-0140-4AAA-A048-B59C12909B80}" type="slidenum">
              <a:rPr lang="en-GB" smtClean="0"/>
              <a:t>‹Nr.›</a:t>
            </a:fld>
            <a:endParaRPr lang="en-GB"/>
          </a:p>
        </p:txBody>
      </p:sp>
    </p:spTree>
    <p:extLst>
      <p:ext uri="{BB962C8B-B14F-4D97-AF65-F5344CB8AC3E}">
        <p14:creationId xmlns:p14="http://schemas.microsoft.com/office/powerpoint/2010/main" val="10436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1E43207-4711-453A-A78F-598F38469598}" type="slidenum">
              <a:rPr lang="en-IE" smtClean="0"/>
              <a:pPr/>
              <a:t>1</a:t>
            </a:fld>
            <a:endParaRPr lang="en-IE"/>
          </a:p>
        </p:txBody>
      </p:sp>
    </p:spTree>
    <p:extLst>
      <p:ext uri="{BB962C8B-B14F-4D97-AF65-F5344CB8AC3E}">
        <p14:creationId xmlns:p14="http://schemas.microsoft.com/office/powerpoint/2010/main" val="1831178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10</a:t>
            </a:fld>
            <a:endParaRPr lang="en-US" dirty="0"/>
          </a:p>
        </p:txBody>
      </p:sp>
    </p:spTree>
    <p:extLst>
      <p:ext uri="{BB962C8B-B14F-4D97-AF65-F5344CB8AC3E}">
        <p14:creationId xmlns:p14="http://schemas.microsoft.com/office/powerpoint/2010/main" val="1735369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11</a:t>
            </a:fld>
            <a:endParaRPr lang="en-US" dirty="0"/>
          </a:p>
        </p:txBody>
      </p:sp>
    </p:spTree>
    <p:extLst>
      <p:ext uri="{BB962C8B-B14F-4D97-AF65-F5344CB8AC3E}">
        <p14:creationId xmlns:p14="http://schemas.microsoft.com/office/powerpoint/2010/main" val="3495678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12</a:t>
            </a:fld>
            <a:endParaRPr lang="en-US" dirty="0"/>
          </a:p>
        </p:txBody>
      </p:sp>
    </p:spTree>
    <p:extLst>
      <p:ext uri="{BB962C8B-B14F-4D97-AF65-F5344CB8AC3E}">
        <p14:creationId xmlns:p14="http://schemas.microsoft.com/office/powerpoint/2010/main" val="3668235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13</a:t>
            </a:fld>
            <a:endParaRPr lang="en-US" dirty="0"/>
          </a:p>
        </p:txBody>
      </p:sp>
    </p:spTree>
    <p:extLst>
      <p:ext uri="{BB962C8B-B14F-4D97-AF65-F5344CB8AC3E}">
        <p14:creationId xmlns:p14="http://schemas.microsoft.com/office/powerpoint/2010/main" val="952193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14</a:t>
            </a:fld>
            <a:endParaRPr lang="en-US" dirty="0"/>
          </a:p>
        </p:txBody>
      </p:sp>
    </p:spTree>
    <p:extLst>
      <p:ext uri="{BB962C8B-B14F-4D97-AF65-F5344CB8AC3E}">
        <p14:creationId xmlns:p14="http://schemas.microsoft.com/office/powerpoint/2010/main" val="2635920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15</a:t>
            </a:fld>
            <a:endParaRPr lang="en-US" dirty="0"/>
          </a:p>
        </p:txBody>
      </p:sp>
    </p:spTree>
    <p:extLst>
      <p:ext uri="{BB962C8B-B14F-4D97-AF65-F5344CB8AC3E}">
        <p14:creationId xmlns:p14="http://schemas.microsoft.com/office/powerpoint/2010/main" val="15579005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16</a:t>
            </a:fld>
            <a:endParaRPr lang="en-US" dirty="0"/>
          </a:p>
        </p:txBody>
      </p:sp>
    </p:spTree>
    <p:extLst>
      <p:ext uri="{BB962C8B-B14F-4D97-AF65-F5344CB8AC3E}">
        <p14:creationId xmlns:p14="http://schemas.microsoft.com/office/powerpoint/2010/main" val="1670217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17</a:t>
            </a:fld>
            <a:endParaRPr lang="en-US" dirty="0"/>
          </a:p>
        </p:txBody>
      </p:sp>
    </p:spTree>
    <p:extLst>
      <p:ext uri="{BB962C8B-B14F-4D97-AF65-F5344CB8AC3E}">
        <p14:creationId xmlns:p14="http://schemas.microsoft.com/office/powerpoint/2010/main" val="36316880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18</a:t>
            </a:fld>
            <a:endParaRPr lang="en-US" dirty="0"/>
          </a:p>
        </p:txBody>
      </p:sp>
    </p:spTree>
    <p:extLst>
      <p:ext uri="{BB962C8B-B14F-4D97-AF65-F5344CB8AC3E}">
        <p14:creationId xmlns:p14="http://schemas.microsoft.com/office/powerpoint/2010/main" val="2066673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19</a:t>
            </a:fld>
            <a:endParaRPr lang="en-US" dirty="0"/>
          </a:p>
        </p:txBody>
      </p:sp>
    </p:spTree>
    <p:extLst>
      <p:ext uri="{BB962C8B-B14F-4D97-AF65-F5344CB8AC3E}">
        <p14:creationId xmlns:p14="http://schemas.microsoft.com/office/powerpoint/2010/main" val="360373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2</a:t>
            </a:fld>
            <a:endParaRPr lang="en-US" dirty="0"/>
          </a:p>
        </p:txBody>
      </p:sp>
    </p:spTree>
    <p:extLst>
      <p:ext uri="{BB962C8B-B14F-4D97-AF65-F5344CB8AC3E}">
        <p14:creationId xmlns:p14="http://schemas.microsoft.com/office/powerpoint/2010/main" val="11887952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20</a:t>
            </a:fld>
            <a:endParaRPr lang="en-US" dirty="0"/>
          </a:p>
        </p:txBody>
      </p:sp>
    </p:spTree>
    <p:extLst>
      <p:ext uri="{BB962C8B-B14F-4D97-AF65-F5344CB8AC3E}">
        <p14:creationId xmlns:p14="http://schemas.microsoft.com/office/powerpoint/2010/main" val="21882794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21</a:t>
            </a:fld>
            <a:endParaRPr lang="en-US" dirty="0"/>
          </a:p>
        </p:txBody>
      </p:sp>
    </p:spTree>
    <p:extLst>
      <p:ext uri="{BB962C8B-B14F-4D97-AF65-F5344CB8AC3E}">
        <p14:creationId xmlns:p14="http://schemas.microsoft.com/office/powerpoint/2010/main" val="7052352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22</a:t>
            </a:fld>
            <a:endParaRPr lang="en-US" dirty="0"/>
          </a:p>
        </p:txBody>
      </p:sp>
    </p:spTree>
    <p:extLst>
      <p:ext uri="{BB962C8B-B14F-4D97-AF65-F5344CB8AC3E}">
        <p14:creationId xmlns:p14="http://schemas.microsoft.com/office/powerpoint/2010/main" val="1704068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23</a:t>
            </a:fld>
            <a:endParaRPr lang="en-US" dirty="0"/>
          </a:p>
        </p:txBody>
      </p:sp>
    </p:spTree>
    <p:extLst>
      <p:ext uri="{BB962C8B-B14F-4D97-AF65-F5344CB8AC3E}">
        <p14:creationId xmlns:p14="http://schemas.microsoft.com/office/powerpoint/2010/main" val="41890306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24</a:t>
            </a:fld>
            <a:endParaRPr lang="en-US" dirty="0"/>
          </a:p>
        </p:txBody>
      </p:sp>
    </p:spTree>
    <p:extLst>
      <p:ext uri="{BB962C8B-B14F-4D97-AF65-F5344CB8AC3E}">
        <p14:creationId xmlns:p14="http://schemas.microsoft.com/office/powerpoint/2010/main" val="10880269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25</a:t>
            </a:fld>
            <a:endParaRPr lang="en-US" dirty="0"/>
          </a:p>
        </p:txBody>
      </p:sp>
    </p:spTree>
    <p:extLst>
      <p:ext uri="{BB962C8B-B14F-4D97-AF65-F5344CB8AC3E}">
        <p14:creationId xmlns:p14="http://schemas.microsoft.com/office/powerpoint/2010/main" val="9958282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26</a:t>
            </a:fld>
            <a:endParaRPr lang="en-US" dirty="0"/>
          </a:p>
        </p:txBody>
      </p:sp>
    </p:spTree>
    <p:extLst>
      <p:ext uri="{BB962C8B-B14F-4D97-AF65-F5344CB8AC3E}">
        <p14:creationId xmlns:p14="http://schemas.microsoft.com/office/powerpoint/2010/main" val="37428755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1E43207-4711-453A-A78F-598F38469598}" type="slidenum">
              <a:rPr lang="en-IE" smtClean="0"/>
              <a:pPr/>
              <a:t>27</a:t>
            </a:fld>
            <a:endParaRPr lang="en-IE"/>
          </a:p>
        </p:txBody>
      </p:sp>
    </p:spTree>
    <p:extLst>
      <p:ext uri="{BB962C8B-B14F-4D97-AF65-F5344CB8AC3E}">
        <p14:creationId xmlns:p14="http://schemas.microsoft.com/office/powerpoint/2010/main" val="864827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1E43207-4711-453A-A78F-598F38469598}" type="slidenum">
              <a:rPr lang="en-IE" smtClean="0"/>
              <a:pPr/>
              <a:t>28</a:t>
            </a:fld>
            <a:endParaRPr lang="en-IE"/>
          </a:p>
        </p:txBody>
      </p:sp>
    </p:spTree>
    <p:extLst>
      <p:ext uri="{BB962C8B-B14F-4D97-AF65-F5344CB8AC3E}">
        <p14:creationId xmlns:p14="http://schemas.microsoft.com/office/powerpoint/2010/main" val="8648277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1E43207-4711-453A-A78F-598F38469598}" type="slidenum">
              <a:rPr lang="en-IE" smtClean="0"/>
              <a:pPr/>
              <a:t>29</a:t>
            </a:fld>
            <a:endParaRPr lang="en-IE"/>
          </a:p>
        </p:txBody>
      </p:sp>
    </p:spTree>
    <p:extLst>
      <p:ext uri="{BB962C8B-B14F-4D97-AF65-F5344CB8AC3E}">
        <p14:creationId xmlns:p14="http://schemas.microsoft.com/office/powerpoint/2010/main" val="3049055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3</a:t>
            </a:fld>
            <a:endParaRPr lang="en-US" dirty="0"/>
          </a:p>
        </p:txBody>
      </p:sp>
    </p:spTree>
    <p:extLst>
      <p:ext uri="{BB962C8B-B14F-4D97-AF65-F5344CB8AC3E}">
        <p14:creationId xmlns:p14="http://schemas.microsoft.com/office/powerpoint/2010/main" val="2058806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1E43207-4711-453A-A78F-598F38469598}" type="slidenum">
              <a:rPr lang="en-IE" smtClean="0"/>
              <a:pPr/>
              <a:t>30</a:t>
            </a:fld>
            <a:endParaRPr lang="en-IE"/>
          </a:p>
        </p:txBody>
      </p:sp>
    </p:spTree>
    <p:extLst>
      <p:ext uri="{BB962C8B-B14F-4D97-AF65-F5344CB8AC3E}">
        <p14:creationId xmlns:p14="http://schemas.microsoft.com/office/powerpoint/2010/main" val="40099051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1E43207-4711-453A-A78F-598F38469598}" type="slidenum">
              <a:rPr lang="en-IE" smtClean="0"/>
              <a:pPr/>
              <a:t>31</a:t>
            </a:fld>
            <a:endParaRPr lang="en-IE"/>
          </a:p>
        </p:txBody>
      </p:sp>
    </p:spTree>
    <p:extLst>
      <p:ext uri="{BB962C8B-B14F-4D97-AF65-F5344CB8AC3E}">
        <p14:creationId xmlns:p14="http://schemas.microsoft.com/office/powerpoint/2010/main" val="3840143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4</a:t>
            </a:fld>
            <a:endParaRPr lang="en-US" dirty="0"/>
          </a:p>
        </p:txBody>
      </p:sp>
    </p:spTree>
    <p:extLst>
      <p:ext uri="{BB962C8B-B14F-4D97-AF65-F5344CB8AC3E}">
        <p14:creationId xmlns:p14="http://schemas.microsoft.com/office/powerpoint/2010/main" val="2997093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5</a:t>
            </a:fld>
            <a:endParaRPr lang="en-US" dirty="0"/>
          </a:p>
        </p:txBody>
      </p:sp>
    </p:spTree>
    <p:extLst>
      <p:ext uri="{BB962C8B-B14F-4D97-AF65-F5344CB8AC3E}">
        <p14:creationId xmlns:p14="http://schemas.microsoft.com/office/powerpoint/2010/main" val="3948836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6</a:t>
            </a:fld>
            <a:endParaRPr lang="en-US" dirty="0"/>
          </a:p>
        </p:txBody>
      </p:sp>
    </p:spTree>
    <p:extLst>
      <p:ext uri="{BB962C8B-B14F-4D97-AF65-F5344CB8AC3E}">
        <p14:creationId xmlns:p14="http://schemas.microsoft.com/office/powerpoint/2010/main" val="1637755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7</a:t>
            </a:fld>
            <a:endParaRPr lang="en-US" dirty="0"/>
          </a:p>
        </p:txBody>
      </p:sp>
    </p:spTree>
    <p:extLst>
      <p:ext uri="{BB962C8B-B14F-4D97-AF65-F5344CB8AC3E}">
        <p14:creationId xmlns:p14="http://schemas.microsoft.com/office/powerpoint/2010/main" val="3239440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8</a:t>
            </a:fld>
            <a:endParaRPr lang="en-US" dirty="0"/>
          </a:p>
        </p:txBody>
      </p:sp>
    </p:spTree>
    <p:extLst>
      <p:ext uri="{BB962C8B-B14F-4D97-AF65-F5344CB8AC3E}">
        <p14:creationId xmlns:p14="http://schemas.microsoft.com/office/powerpoint/2010/main" val="643362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35FBDA52-0140-4AAA-A048-B59C12909B80}" type="slidenum">
              <a:rPr lang="en-US" smtClean="0"/>
              <a:t>9</a:t>
            </a:fld>
            <a:endParaRPr lang="en-US" dirty="0"/>
          </a:p>
        </p:txBody>
      </p:sp>
    </p:spTree>
    <p:extLst>
      <p:ext uri="{BB962C8B-B14F-4D97-AF65-F5344CB8AC3E}">
        <p14:creationId xmlns:p14="http://schemas.microsoft.com/office/powerpoint/2010/main" val="2519779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
        <p:nvSpPr>
          <p:cNvPr id="5" name="Footer Placeholder 4"/>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0BD514A6-7757-6E43-972C-31D4F2CA7BC6}" type="slidenum">
              <a:rPr lang="sv-SE" altLang="en-US" smtClean="0"/>
              <a:pPr/>
              <a:t>‹Nr.›</a:t>
            </a:fld>
            <a:endParaRPr lang="sv-SE" altLang="en-US" dirty="0"/>
          </a:p>
        </p:txBody>
      </p:sp>
    </p:spTree>
    <p:extLst>
      <p:ext uri="{BB962C8B-B14F-4D97-AF65-F5344CB8AC3E}">
        <p14:creationId xmlns:p14="http://schemas.microsoft.com/office/powerpoint/2010/main" val="932152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Slide Number Placeholder 5"/>
          <p:cNvSpPr>
            <a:spLocks noGrp="1"/>
          </p:cNvSpPr>
          <p:nvPr>
            <p:ph type="sldNum" sz="quarter" idx="12"/>
          </p:nvPr>
        </p:nvSpPr>
        <p:spPr/>
        <p:txBody>
          <a:bodyPr/>
          <a:lstStyle>
            <a:lvl1pPr>
              <a:defRPr/>
            </a:lvl1pPr>
          </a:lstStyle>
          <a:p>
            <a:fld id="{978BFB09-E5C4-3B44-BF20-C7A22243944D}" type="slidenum">
              <a:rPr lang="sv-SE" altLang="en-US"/>
              <a:pPr/>
              <a:t>‹Nr.›</a:t>
            </a:fld>
            <a:endParaRPr lang="sv-SE" altLang="en-US"/>
          </a:p>
        </p:txBody>
      </p:sp>
      <p:sp>
        <p:nvSpPr>
          <p:cNvPr id="7" name="Footer Placeholder 4">
            <a:extLst>
              <a:ext uri="{FF2B5EF4-FFF2-40B4-BE49-F238E27FC236}">
                <a16:creationId xmlns:a16="http://schemas.microsoft.com/office/drawing/2014/main" id="{3FD4CAA0-0D69-4D38-A366-A658709AE89B}"/>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470316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34F7A346-6298-BF4F-9738-7D0BB0E47373}" type="slidenum">
              <a:rPr lang="sv-SE" altLang="en-US" smtClean="0"/>
              <a:pPr/>
              <a:t>‹Nr.›</a:t>
            </a:fld>
            <a:endParaRPr lang="sv-SE" altLang="en-US" dirty="0"/>
          </a:p>
        </p:txBody>
      </p:sp>
      <p:sp>
        <p:nvSpPr>
          <p:cNvPr id="7" name="Footer Placeholder 4">
            <a:extLst>
              <a:ext uri="{FF2B5EF4-FFF2-40B4-BE49-F238E27FC236}">
                <a16:creationId xmlns:a16="http://schemas.microsoft.com/office/drawing/2014/main" id="{9CB4DDBE-4C8B-4971-955C-D699F8CAD811}"/>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1862434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sv-SE"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Slide Number Placeholder 5"/>
          <p:cNvSpPr>
            <a:spLocks noGrp="1"/>
          </p:cNvSpPr>
          <p:nvPr>
            <p:ph type="sldNum" sz="quarter" idx="12"/>
          </p:nvPr>
        </p:nvSpPr>
        <p:spPr/>
        <p:txBody>
          <a:bodyPr/>
          <a:lstStyle>
            <a:lvl1pPr>
              <a:defRPr>
                <a:solidFill>
                  <a:schemeClr val="bg1">
                    <a:lumMod val="85000"/>
                  </a:schemeClr>
                </a:solidFill>
              </a:defRPr>
            </a:lvl1pPr>
          </a:lstStyle>
          <a:p>
            <a:fld id="{7BFF840B-9E1E-5C4A-B380-68F0A9D3395B}" type="slidenum">
              <a:rPr lang="sv-SE" altLang="en-US" smtClean="0"/>
              <a:pPr/>
              <a:t>‹Nr.›</a:t>
            </a:fld>
            <a:endParaRPr lang="sv-SE" altLang="en-US" dirty="0"/>
          </a:p>
        </p:txBody>
      </p:sp>
      <p:sp>
        <p:nvSpPr>
          <p:cNvPr id="8" name="Footer Placeholder 4">
            <a:extLst>
              <a:ext uri="{FF2B5EF4-FFF2-40B4-BE49-F238E27FC236}">
                <a16:creationId xmlns:a16="http://schemas.microsoft.com/office/drawing/2014/main" id="{20F2F905-DCA9-4560-AFFE-17130C1BD8C2}"/>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792013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vl1pPr>
          </a:lstStyle>
          <a:p>
            <a:fld id="{7E5D7A2F-AD3A-8641-AE4D-D51F0A45D0B2}" type="slidenum">
              <a:rPr lang="sv-SE" altLang="en-US"/>
              <a:pPr/>
              <a:t>‹Nr.›</a:t>
            </a:fld>
            <a:endParaRPr lang="sv-SE" altLang="en-US"/>
          </a:p>
        </p:txBody>
      </p:sp>
      <p:sp>
        <p:nvSpPr>
          <p:cNvPr id="7" name="Footer Placeholder 4">
            <a:extLst>
              <a:ext uri="{FF2B5EF4-FFF2-40B4-BE49-F238E27FC236}">
                <a16:creationId xmlns:a16="http://schemas.microsoft.com/office/drawing/2014/main" id="{D2EE47F5-AD37-4C4F-88A2-4F7EA926F0F0}"/>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1273384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Slide Number Placeholder 5"/>
          <p:cNvSpPr>
            <a:spLocks noGrp="1"/>
          </p:cNvSpPr>
          <p:nvPr>
            <p:ph type="sldNum" sz="quarter" idx="12"/>
          </p:nvPr>
        </p:nvSpPr>
        <p:spPr/>
        <p:txBody>
          <a:bodyPr/>
          <a:lstStyle>
            <a:lvl1pPr>
              <a:defRPr/>
            </a:lvl1pPr>
          </a:lstStyle>
          <a:p>
            <a:fld id="{466A7B9D-9400-624C-B0D6-09B609D32D0F}" type="slidenum">
              <a:rPr lang="sv-SE" altLang="en-US"/>
              <a:pPr/>
              <a:t>‹Nr.›</a:t>
            </a:fld>
            <a:endParaRPr lang="sv-SE" altLang="en-US"/>
          </a:p>
        </p:txBody>
      </p:sp>
      <p:sp>
        <p:nvSpPr>
          <p:cNvPr id="8" name="Footer Placeholder 4">
            <a:extLst>
              <a:ext uri="{FF2B5EF4-FFF2-40B4-BE49-F238E27FC236}">
                <a16:creationId xmlns:a16="http://schemas.microsoft.com/office/drawing/2014/main" id="{8794D85A-A5CD-4240-9E7D-449A1F4B8226}"/>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2106295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9" name="Slide Number Placeholder 5"/>
          <p:cNvSpPr>
            <a:spLocks noGrp="1"/>
          </p:cNvSpPr>
          <p:nvPr>
            <p:ph type="sldNum" sz="quarter" idx="12"/>
          </p:nvPr>
        </p:nvSpPr>
        <p:spPr/>
        <p:txBody>
          <a:bodyPr/>
          <a:lstStyle>
            <a:lvl1pPr>
              <a:defRPr/>
            </a:lvl1pPr>
          </a:lstStyle>
          <a:p>
            <a:fld id="{47A8B8C0-82EC-AA4E-BC77-794718CE9A84}" type="slidenum">
              <a:rPr lang="sv-SE" altLang="en-US"/>
              <a:pPr/>
              <a:t>‹Nr.›</a:t>
            </a:fld>
            <a:endParaRPr lang="sv-SE" altLang="en-US"/>
          </a:p>
        </p:txBody>
      </p:sp>
      <p:sp>
        <p:nvSpPr>
          <p:cNvPr id="10" name="Footer Placeholder 4">
            <a:extLst>
              <a:ext uri="{FF2B5EF4-FFF2-40B4-BE49-F238E27FC236}">
                <a16:creationId xmlns:a16="http://schemas.microsoft.com/office/drawing/2014/main" id="{F0927163-B0EB-42F0-9EF5-952BA8E5D4C1}"/>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1387829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5" name="Slide Number Placeholder 5"/>
          <p:cNvSpPr>
            <a:spLocks noGrp="1"/>
          </p:cNvSpPr>
          <p:nvPr>
            <p:ph type="sldNum" sz="quarter" idx="12"/>
          </p:nvPr>
        </p:nvSpPr>
        <p:spPr/>
        <p:txBody>
          <a:bodyPr/>
          <a:lstStyle>
            <a:lvl1pPr>
              <a:defRPr/>
            </a:lvl1pPr>
          </a:lstStyle>
          <a:p>
            <a:fld id="{E78BAB07-7CA4-6649-92D2-7E024369070F}" type="slidenum">
              <a:rPr lang="sv-SE" altLang="en-US"/>
              <a:pPr/>
              <a:t>‹Nr.›</a:t>
            </a:fld>
            <a:endParaRPr lang="sv-SE" altLang="en-US"/>
          </a:p>
        </p:txBody>
      </p:sp>
      <p:sp>
        <p:nvSpPr>
          <p:cNvPr id="6" name="Footer Placeholder 4">
            <a:extLst>
              <a:ext uri="{FF2B5EF4-FFF2-40B4-BE49-F238E27FC236}">
                <a16:creationId xmlns:a16="http://schemas.microsoft.com/office/drawing/2014/main" id="{807519A7-4D87-4A31-9D01-89F7A490DA39}"/>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1433340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fld id="{E81FB506-293A-7B4D-BEF0-1F7620E65C41}" type="slidenum">
              <a:rPr lang="sv-SE" altLang="en-US"/>
              <a:pPr/>
              <a:t>‹Nr.›</a:t>
            </a:fld>
            <a:endParaRPr lang="sv-SE" altLang="en-US"/>
          </a:p>
        </p:txBody>
      </p:sp>
      <p:sp>
        <p:nvSpPr>
          <p:cNvPr id="5" name="Footer Placeholder 4">
            <a:extLst>
              <a:ext uri="{FF2B5EF4-FFF2-40B4-BE49-F238E27FC236}">
                <a16:creationId xmlns:a16="http://schemas.microsoft.com/office/drawing/2014/main" id="{6C8EE660-5E88-4BAD-9DED-EF67FE858825}"/>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1821462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5"/>
          <p:cNvSpPr>
            <a:spLocks noGrp="1"/>
          </p:cNvSpPr>
          <p:nvPr>
            <p:ph type="sldNum" sz="quarter" idx="12"/>
          </p:nvPr>
        </p:nvSpPr>
        <p:spPr/>
        <p:txBody>
          <a:bodyPr/>
          <a:lstStyle>
            <a:lvl1pPr>
              <a:defRPr/>
            </a:lvl1pPr>
          </a:lstStyle>
          <a:p>
            <a:fld id="{723CB28E-F5CD-584C-8AAE-58CAA98A4A63}" type="slidenum">
              <a:rPr lang="sv-SE" altLang="en-US"/>
              <a:pPr/>
              <a:t>‹Nr.›</a:t>
            </a:fld>
            <a:endParaRPr lang="sv-SE" altLang="en-US"/>
          </a:p>
        </p:txBody>
      </p:sp>
      <p:sp>
        <p:nvSpPr>
          <p:cNvPr id="8" name="Footer Placeholder 4">
            <a:extLst>
              <a:ext uri="{FF2B5EF4-FFF2-40B4-BE49-F238E27FC236}">
                <a16:creationId xmlns:a16="http://schemas.microsoft.com/office/drawing/2014/main" id="{40CC68C2-28A0-4F54-B530-F58E64453C6B}"/>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94696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endParaRPr lang="sv-S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5"/>
          <p:cNvSpPr>
            <a:spLocks noGrp="1"/>
          </p:cNvSpPr>
          <p:nvPr>
            <p:ph type="sldNum" sz="quarter" idx="12"/>
          </p:nvPr>
        </p:nvSpPr>
        <p:spPr/>
        <p:txBody>
          <a:bodyPr/>
          <a:lstStyle>
            <a:lvl1pPr>
              <a:defRPr/>
            </a:lvl1pPr>
          </a:lstStyle>
          <a:p>
            <a:fld id="{6588229B-02E9-764A-AA6D-033BB6451A22}" type="slidenum">
              <a:rPr lang="sv-SE" altLang="en-US"/>
              <a:pPr/>
              <a:t>‹Nr.›</a:t>
            </a:fld>
            <a:endParaRPr lang="sv-SE" altLang="en-US"/>
          </a:p>
        </p:txBody>
      </p:sp>
      <p:sp>
        <p:nvSpPr>
          <p:cNvPr id="8" name="Footer Placeholder 4">
            <a:extLst>
              <a:ext uri="{FF2B5EF4-FFF2-40B4-BE49-F238E27FC236}">
                <a16:creationId xmlns:a16="http://schemas.microsoft.com/office/drawing/2014/main" id="{B76C321F-60D6-48D8-8754-6CD3E91E0454}"/>
              </a:ext>
            </a:extLst>
          </p:cNvPr>
          <p:cNvSpPr>
            <a:spLocks noGrp="1"/>
          </p:cNvSpPr>
          <p:nvPr>
            <p:ph type="ftr" sz="quarter" idx="11"/>
          </p:nvPr>
        </p:nvSpPr>
        <p:spPr>
          <a:xfrm>
            <a:off x="457200" y="6356350"/>
            <a:ext cx="5987008" cy="365125"/>
          </a:xfrm>
          <a:prstGeom prst="rect">
            <a:avLst/>
          </a:prstGeom>
        </p:spPr>
        <p:txBody>
          <a:bodyPr/>
          <a:lstStyle>
            <a:lvl1pPr>
              <a:defRPr>
                <a:latin typeface="+mn-lt"/>
              </a:defRPr>
            </a:lvl1pPr>
          </a:lstStyle>
          <a:p>
            <a:pPr>
              <a:defRPr/>
            </a:pPr>
            <a:r>
              <a:rPr lang="en-GB" dirty="0"/>
              <a:t>EUFASA AISBL - European Union Foreign Affairs Spouses Partners and Families Association</a:t>
            </a:r>
            <a:endParaRPr lang="sv-SE" dirty="0"/>
          </a:p>
        </p:txBody>
      </p:sp>
    </p:spTree>
    <p:extLst>
      <p:ext uri="{BB962C8B-B14F-4D97-AF65-F5344CB8AC3E}">
        <p14:creationId xmlns:p14="http://schemas.microsoft.com/office/powerpoint/2010/main" val="67748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9000">
              <a:schemeClr val="tx2">
                <a:lumMod val="20000"/>
                <a:lumOff val="80000"/>
              </a:schemeClr>
            </a:gs>
            <a:gs pos="100000">
              <a:schemeClr val="accent1">
                <a:lumMod val="10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sv-SE" alt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sv-SE" alt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100">
                <a:solidFill>
                  <a:schemeClr val="bg1">
                    <a:lumMod val="85000"/>
                  </a:schemeClr>
                </a:solidFill>
                <a:latin typeface="Calibri" charset="0"/>
              </a:defRPr>
            </a:lvl1pPr>
          </a:lstStyle>
          <a:p>
            <a:fld id="{2C567DF6-1A43-3044-B436-C6ED2021B7A8}" type="slidenum">
              <a:rPr lang="sv-SE" altLang="en-US" smtClean="0"/>
              <a:pPr/>
              <a:t>‹Nr.›</a:t>
            </a:fld>
            <a:endParaRPr lang="sv-SE" altLang="en-US" dirty="0"/>
          </a:p>
        </p:txBody>
      </p:sp>
      <p:sp>
        <p:nvSpPr>
          <p:cNvPr id="2" name="Fußzeilenplatzhalter 1">
            <a:extLst>
              <a:ext uri="{FF2B5EF4-FFF2-40B4-BE49-F238E27FC236}">
                <a16:creationId xmlns:a16="http://schemas.microsoft.com/office/drawing/2014/main" id="{DD1D5CDA-9D80-44EA-94B8-F722FC87528A}"/>
              </a:ext>
            </a:extLst>
          </p:cNvPr>
          <p:cNvSpPr>
            <a:spLocks noGrp="1"/>
          </p:cNvSpPr>
          <p:nvPr>
            <p:ph type="ftr" sz="quarter" idx="3"/>
          </p:nvPr>
        </p:nvSpPr>
        <p:spPr>
          <a:xfrm>
            <a:off x="457200" y="6356349"/>
            <a:ext cx="5832648" cy="365125"/>
          </a:xfrm>
          <a:prstGeom prst="rect">
            <a:avLst/>
          </a:prstGeom>
        </p:spPr>
        <p:txBody>
          <a:bodyPr vert="horz" lIns="91440" tIns="45720" rIns="91440" bIns="45720" rtlCol="0" anchor="ctr"/>
          <a:lstStyle>
            <a:lvl1pPr algn="l">
              <a:defRPr sz="1100" i="1">
                <a:solidFill>
                  <a:schemeClr val="bg1">
                    <a:lumMod val="85000"/>
                  </a:schemeClr>
                </a:solidFill>
              </a:defRPr>
            </a:lvl1pPr>
          </a:lstStyle>
          <a:p>
            <a:r>
              <a:rPr lang="en-US" dirty="0">
                <a:latin typeface="Calibri" panose="020F0502020204030204" pitchFamily="34" charset="0"/>
                <a:ea typeface="Calibri" panose="020F0502020204030204" pitchFamily="34" charset="0"/>
              </a:rPr>
              <a:t>EUFASA AISBL - European Union Foreign Affairs Spouses Partners and Families Association</a:t>
            </a:r>
            <a:endParaRPr lang="en-GB" sz="1050" dirty="0"/>
          </a:p>
        </p:txBody>
      </p:sp>
      <p:pic>
        <p:nvPicPr>
          <p:cNvPr id="7" name="Grafik 6">
            <a:extLst>
              <a:ext uri="{FF2B5EF4-FFF2-40B4-BE49-F238E27FC236}">
                <a16:creationId xmlns:a16="http://schemas.microsoft.com/office/drawing/2014/main" id="{9A5B06C2-4748-4E62-82B4-01328760162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8687" y="0"/>
            <a:ext cx="1033695" cy="97527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547664" y="274638"/>
            <a:ext cx="7139136" cy="1143000"/>
          </a:xfrm>
        </p:spPr>
        <p:txBody>
          <a:bodyPr/>
          <a:lstStyle/>
          <a:p>
            <a:pPr eaLnBrk="1" hangingPunct="1"/>
            <a:r>
              <a:rPr lang="en-US" altLang="en-US" dirty="0"/>
              <a:t> </a:t>
            </a:r>
          </a:p>
        </p:txBody>
      </p:sp>
      <p:sp>
        <p:nvSpPr>
          <p:cNvPr id="2051" name="Content Placeholder 2"/>
          <p:cNvSpPr>
            <a:spLocks noGrp="1"/>
          </p:cNvSpPr>
          <p:nvPr>
            <p:ph idx="1"/>
          </p:nvPr>
        </p:nvSpPr>
        <p:spPr>
          <a:xfrm>
            <a:off x="539552" y="1556792"/>
            <a:ext cx="8229600" cy="4824536"/>
          </a:xfrm>
          <a:solidFill>
            <a:schemeClr val="accent1">
              <a:lumMod val="20000"/>
              <a:lumOff val="80000"/>
            </a:schemeClr>
          </a:solidFill>
          <a:effectLst>
            <a:glow rad="101600">
              <a:schemeClr val="accent1">
                <a:satMod val="175000"/>
                <a:alpha val="40000"/>
              </a:schemeClr>
            </a:glow>
            <a:outerShdw blurRad="40000" dist="20000" dir="5400000" rotWithShape="0">
              <a:srgbClr val="000000">
                <a:alpha val="38000"/>
              </a:srgbClr>
            </a:outerShdw>
          </a:effectLst>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lstStyle/>
          <a:p>
            <a:pPr marL="0" indent="0" algn="ctr" eaLnBrk="1" hangingPunct="1">
              <a:buNone/>
            </a:pPr>
            <a:r>
              <a:rPr lang="en-GB" sz="4000" b="1" dirty="0">
                <a:latin typeface="Calibri" panose="020F0502020204030204" pitchFamily="34" charset="0"/>
                <a:cs typeface="Calibri" panose="020F0502020204030204" pitchFamily="34" charset="0"/>
              </a:rPr>
              <a:t>EUFASA Work and Employment Working Group</a:t>
            </a:r>
            <a:endParaRPr lang="en-GB" sz="4000" dirty="0">
              <a:latin typeface="Calibri" panose="020F0502020204030204" pitchFamily="34" charset="0"/>
              <a:cs typeface="Calibri" panose="020F0502020204030204" pitchFamily="34" charset="0"/>
            </a:endParaRPr>
          </a:p>
          <a:p>
            <a:pPr marL="0" indent="0" algn="ctr" eaLnBrk="1" hangingPunct="1">
              <a:buNone/>
            </a:pPr>
            <a:r>
              <a:rPr lang="en-GB" sz="4000" dirty="0">
                <a:latin typeface="Calibri" panose="020F0502020204030204" pitchFamily="34" charset="0"/>
                <a:cs typeface="Calibri" panose="020F0502020204030204" pitchFamily="34" charset="0"/>
              </a:rPr>
              <a:t>Activities 2021-2022</a:t>
            </a:r>
          </a:p>
          <a:p>
            <a:pPr marL="0" indent="0" algn="ctr" eaLnBrk="1" hangingPunct="1">
              <a:buNone/>
            </a:pPr>
            <a:endParaRPr lang="en-GB" sz="3600" i="1" dirty="0">
              <a:latin typeface="Calibri" panose="020F0502020204030204" pitchFamily="34" charset="0"/>
              <a:cs typeface="Calibri" panose="020F0502020204030204" pitchFamily="34" charset="0"/>
            </a:endParaRPr>
          </a:p>
          <a:p>
            <a:pPr marL="0" indent="0" eaLnBrk="1" hangingPunct="1">
              <a:buNone/>
            </a:pPr>
            <a:r>
              <a:rPr lang="en-GB" sz="3200" i="1" dirty="0">
                <a:latin typeface="Calibri" panose="020F0502020204030204" pitchFamily="34" charset="0"/>
                <a:cs typeface="Calibri" panose="020F0502020204030204" pitchFamily="34" charset="0"/>
              </a:rPr>
              <a:t>Chair: Germany &amp; EU</a:t>
            </a:r>
            <a:br>
              <a:rPr lang="en-GB" sz="3200" i="1" dirty="0">
                <a:latin typeface="Calibri" panose="020F0502020204030204" pitchFamily="34" charset="0"/>
                <a:cs typeface="Calibri" panose="020F0502020204030204" pitchFamily="34" charset="0"/>
              </a:rPr>
            </a:br>
            <a:r>
              <a:rPr lang="en-GB" sz="3200" i="1" dirty="0">
                <a:latin typeface="Calibri" panose="020F0502020204030204" pitchFamily="34" charset="0"/>
                <a:cs typeface="Calibri" panose="020F0502020204030204" pitchFamily="34" charset="0"/>
              </a:rPr>
              <a:t>Members: Austria, Hungary, Spain, Italy</a:t>
            </a:r>
          </a:p>
        </p:txBody>
      </p:sp>
    </p:spTree>
    <p:extLst>
      <p:ext uri="{BB962C8B-B14F-4D97-AF65-F5344CB8AC3E}">
        <p14:creationId xmlns:p14="http://schemas.microsoft.com/office/powerpoint/2010/main" val="536839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Has your MFA offered information </a:t>
            </a:r>
            <a:br>
              <a:rPr lang="en-US" sz="2800" b="1" dirty="0"/>
            </a:br>
            <a:r>
              <a:rPr lang="en-US" sz="2800" b="1" dirty="0"/>
              <a:t>about online / remote work regarding:</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10</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201584230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 name="Rechteckige Legende 8"/>
          <p:cNvSpPr/>
          <p:nvPr/>
        </p:nvSpPr>
        <p:spPr>
          <a:xfrm>
            <a:off x="4130754" y="2564904"/>
            <a:ext cx="4546848" cy="1296144"/>
          </a:xfrm>
          <a:prstGeom prst="wedgeRectCallout">
            <a:avLst>
              <a:gd name="adj1" fmla="val -66072"/>
              <a:gd name="adj2" fmla="val 614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 haven't asked but I should have asked because legal, health insurance and pension advice would have helped even if bilateral agreement exists.”</a:t>
            </a:r>
          </a:p>
        </p:txBody>
      </p:sp>
      <p:sp>
        <p:nvSpPr>
          <p:cNvPr id="8" name="Rechteckige Legende 7"/>
          <p:cNvSpPr/>
          <p:nvPr/>
        </p:nvSpPr>
        <p:spPr>
          <a:xfrm>
            <a:off x="4130754" y="2564904"/>
            <a:ext cx="4546848" cy="1296144"/>
          </a:xfrm>
          <a:prstGeom prst="wedgeRectCallout">
            <a:avLst>
              <a:gd name="adj1" fmla="val -66072"/>
              <a:gd name="adj2" fmla="val 614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“We've been warned about the risks and possible implications, nothing specific since the subject seems to be very complex.”</a:t>
            </a:r>
          </a:p>
        </p:txBody>
      </p:sp>
      <p:sp>
        <p:nvSpPr>
          <p:cNvPr id="4" name="Rechteckige Legende 3"/>
          <p:cNvSpPr/>
          <p:nvPr/>
        </p:nvSpPr>
        <p:spPr>
          <a:xfrm>
            <a:off x="4130754" y="2564904"/>
            <a:ext cx="4546848" cy="1296144"/>
          </a:xfrm>
          <a:prstGeom prst="wedgeRectCallout">
            <a:avLst>
              <a:gd name="adj1" fmla="val -66072"/>
              <a:gd name="adj2" fmla="val 614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“Unable to carry out online work do to nature of profession.”</a:t>
            </a:r>
          </a:p>
        </p:txBody>
      </p:sp>
      <p:sp>
        <p:nvSpPr>
          <p:cNvPr id="10"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12" name="Fragewortlaut"/>
          <p:cNvSpPr txBox="1">
            <a:spLocks/>
          </p:cNvSpPr>
          <p:nvPr/>
        </p:nvSpPr>
        <p:spPr>
          <a:xfrm>
            <a:off x="6553200" y="5949280"/>
            <a:ext cx="213360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126 (41/18/10/15/38/4)</a:t>
            </a:r>
          </a:p>
        </p:txBody>
      </p:sp>
      <p:sp>
        <p:nvSpPr>
          <p:cNvPr id="14"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5</a:t>
            </a:r>
          </a:p>
        </p:txBody>
      </p:sp>
    </p:spTree>
    <p:extLst>
      <p:ext uri="{BB962C8B-B14F-4D97-AF65-F5344CB8AC3E}">
        <p14:creationId xmlns:p14="http://schemas.microsoft.com/office/powerpoint/2010/main" val="108357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Does your MFA offer financial help to support </a:t>
            </a:r>
            <a:br>
              <a:rPr lang="en-US" sz="2800" b="1" dirty="0"/>
            </a:br>
            <a:r>
              <a:rPr lang="en-US" sz="2800" b="1" dirty="0"/>
              <a:t>a career change that puts you in the position </a:t>
            </a:r>
            <a:br>
              <a:rPr lang="en-US" sz="2800" b="1" dirty="0"/>
            </a:br>
            <a:r>
              <a:rPr lang="en-US" sz="2800" b="1" dirty="0"/>
              <a:t>to have a career while being posted abroad?</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11</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342952522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8"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129 (8/110/11)</a:t>
            </a:r>
          </a:p>
        </p:txBody>
      </p:sp>
      <p:sp>
        <p:nvSpPr>
          <p:cNvPr id="10"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6</a:t>
            </a:r>
          </a:p>
        </p:txBody>
      </p:sp>
    </p:spTree>
    <p:extLst>
      <p:ext uri="{BB962C8B-B14F-4D97-AF65-F5344CB8AC3E}">
        <p14:creationId xmlns:p14="http://schemas.microsoft.com/office/powerpoint/2010/main" val="1986617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Did the change to online work entail </a:t>
            </a:r>
            <a:br>
              <a:rPr lang="en-US" sz="2800" b="1" dirty="0"/>
            </a:br>
            <a:r>
              <a:rPr lang="en-US" sz="2800" b="1" dirty="0"/>
              <a:t>a considerable loss of income compared to your previous physical employment?</a:t>
            </a:r>
            <a:r>
              <a:rPr lang="en-US" sz="2800" dirty="0"/>
              <a:t> </a:t>
            </a:r>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12</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65895851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8"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71 (38/33)</a:t>
            </a:r>
          </a:p>
        </p:txBody>
      </p:sp>
      <p:sp>
        <p:nvSpPr>
          <p:cNvPr id="10"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7</a:t>
            </a:r>
          </a:p>
        </p:txBody>
      </p:sp>
    </p:spTree>
    <p:extLst>
      <p:ext uri="{BB962C8B-B14F-4D97-AF65-F5344CB8AC3E}">
        <p14:creationId xmlns:p14="http://schemas.microsoft.com/office/powerpoint/2010/main" val="2000104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What were the biggest obstacles you </a:t>
            </a:r>
            <a:br>
              <a:rPr lang="en-US" sz="2800" b="1" dirty="0"/>
            </a:br>
            <a:r>
              <a:rPr lang="en-US" sz="2800" b="1" dirty="0"/>
              <a:t>encountered when working online or </a:t>
            </a:r>
            <a:br>
              <a:rPr lang="en-US" sz="2800" b="1" dirty="0"/>
            </a:br>
            <a:r>
              <a:rPr lang="en-US" sz="2800" b="1" dirty="0"/>
              <a:t>doing remote work?</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13</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250433730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8" name="Fragewortlaut"/>
          <p:cNvSpPr txBox="1">
            <a:spLocks/>
          </p:cNvSpPr>
          <p:nvPr/>
        </p:nvSpPr>
        <p:spPr>
          <a:xfrm>
            <a:off x="6732240" y="5949280"/>
            <a:ext cx="195456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105 (34/23/13/12/10/4/9)</a:t>
            </a:r>
          </a:p>
        </p:txBody>
      </p:sp>
      <p:sp>
        <p:nvSpPr>
          <p:cNvPr id="10"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8</a:t>
            </a:r>
          </a:p>
        </p:txBody>
      </p:sp>
    </p:spTree>
    <p:extLst>
      <p:ext uri="{BB962C8B-B14F-4D97-AF65-F5344CB8AC3E}">
        <p14:creationId xmlns:p14="http://schemas.microsoft.com/office/powerpoint/2010/main" val="632119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36351710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hteckige Legende 13"/>
          <p:cNvSpPr/>
          <p:nvPr/>
        </p:nvSpPr>
        <p:spPr>
          <a:xfrm>
            <a:off x="4130754" y="2564904"/>
            <a:ext cx="4546848" cy="1296144"/>
          </a:xfrm>
          <a:prstGeom prst="wedgeRectCallout">
            <a:avLst>
              <a:gd name="adj1" fmla="val -41269"/>
              <a:gd name="adj2" fmla="val 1108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“This issue is particularly relevant for bi-national couples, specially when posted "home" and the partner is not proficient in the local language.”</a:t>
            </a:r>
          </a:p>
        </p:txBody>
      </p:sp>
      <p:sp>
        <p:nvSpPr>
          <p:cNvPr id="2050" name="Title 1"/>
          <p:cNvSpPr>
            <a:spLocks noGrp="1"/>
          </p:cNvSpPr>
          <p:nvPr>
            <p:ph type="title"/>
          </p:nvPr>
        </p:nvSpPr>
        <p:spPr/>
        <p:txBody>
          <a:bodyPr/>
          <a:lstStyle/>
          <a:p>
            <a:r>
              <a:rPr lang="en-US" sz="2800" b="1" dirty="0"/>
              <a:t>Other points that you as a spouse / partner </a:t>
            </a:r>
            <a:br>
              <a:rPr lang="en-US" sz="2800" b="1" dirty="0"/>
            </a:br>
            <a:r>
              <a:rPr lang="en-US" sz="2800" b="1" dirty="0"/>
              <a:t>consider important in regard to this topic?</a:t>
            </a:r>
            <a:r>
              <a:rPr lang="en-US" sz="2800" dirty="0"/>
              <a:t> </a:t>
            </a:r>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14</a:t>
            </a:fld>
            <a:endParaRPr lang="en-US" altLang="en-US" dirty="0"/>
          </a:p>
        </p:txBody>
      </p:sp>
      <p:sp>
        <p:nvSpPr>
          <p:cNvPr id="7" name="Fragewortlaut"/>
          <p:cNvSpPr txBox="1">
            <a:spLocks/>
          </p:cNvSpPr>
          <p:nvPr/>
        </p:nvSpPr>
        <p:spPr>
          <a:xfrm>
            <a:off x="7414320" y="5809314"/>
            <a:ext cx="1272480" cy="299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forceAA="1" compatLnSpc="1">
            <a:prstTxWarp prst="textNoShape">
              <a:avLst/>
            </a:prstTxWarp>
          </a:bodyPr>
          <a:lstStyle>
            <a:lvl1pPr marL="0" indent="0" eaLnBrk="1" hangingPunct="1">
              <a:spcBef>
                <a:spcPct val="20000"/>
              </a:spcBef>
              <a:buFont typeface="Arial" charset="0"/>
              <a:buNone/>
              <a:defRPr sz="831">
                <a:solidFill>
                  <a:srgbClr val="9BAAC8"/>
                </a:solidFill>
                <a:latin typeface="+mn-lt"/>
                <a:ea typeface="+mn-ea"/>
                <a:cs typeface="+mn-cs"/>
              </a:defRPr>
            </a:lvl1pPr>
            <a:lvl2pPr marL="742950" indent="-285750" eaLnBrk="1" hangingPunct="1">
              <a:spcBef>
                <a:spcPct val="20000"/>
              </a:spcBef>
              <a:buFont typeface="Arial" charset="0"/>
              <a:buChar char="–"/>
              <a:defRPr sz="2800">
                <a:latin typeface="+mn-lt"/>
                <a:ea typeface="+mn-ea"/>
                <a:cs typeface="+mn-cs"/>
              </a:defRPr>
            </a:lvl2pPr>
            <a:lvl3pPr marL="1143000" indent="-228600" eaLnBrk="1" hangingPunct="1">
              <a:spcBef>
                <a:spcPct val="20000"/>
              </a:spcBef>
              <a:buFont typeface="Arial" charset="0"/>
              <a:buChar char="•"/>
              <a:defRPr sz="2400">
                <a:latin typeface="+mn-lt"/>
                <a:ea typeface="+mn-ea"/>
                <a:cs typeface="+mn-cs"/>
              </a:defRPr>
            </a:lvl3pPr>
            <a:lvl4pPr marL="1600200" indent="-228600" eaLnBrk="1" hangingPunct="1">
              <a:spcBef>
                <a:spcPct val="20000"/>
              </a:spcBef>
              <a:buFont typeface="Arial" charset="0"/>
              <a:buChar char="–"/>
              <a:defRPr sz="2000">
                <a:latin typeface="+mn-lt"/>
                <a:ea typeface="+mn-ea"/>
                <a:cs typeface="+mn-cs"/>
              </a:defRPr>
            </a:lvl4pPr>
            <a:lvl5pPr marL="2057400" indent="-228600" eaLnBrk="1" hangingPunct="1">
              <a:spcBef>
                <a:spcPct val="20000"/>
              </a:spcBef>
              <a:buFont typeface="Arial" charset="0"/>
              <a:buChar char="»"/>
              <a:defRPr sz="2000">
                <a:latin typeface="+mn-lt"/>
                <a:ea typeface="+mn-ea"/>
                <a:cs typeface="+mn-cs"/>
              </a:defRPr>
            </a:lvl5pPr>
            <a:lvl6pPr marL="2514600" indent="-228600">
              <a:spcBef>
                <a:spcPct val="20000"/>
              </a:spcBef>
              <a:buFont typeface="Arial" pitchFamily="34" charset="0"/>
              <a:buChar char="•"/>
              <a:defRPr sz="2000">
                <a:latin typeface="+mn-lt"/>
                <a:ea typeface="+mn-ea"/>
                <a:cs typeface="+mn-cs"/>
              </a:defRPr>
            </a:lvl6pPr>
            <a:lvl7pPr marL="2971800" indent="-228600">
              <a:spcBef>
                <a:spcPct val="20000"/>
              </a:spcBef>
              <a:buFont typeface="Arial" pitchFamily="34" charset="0"/>
              <a:buChar char="•"/>
              <a:defRPr sz="2000">
                <a:latin typeface="+mn-lt"/>
                <a:ea typeface="+mn-ea"/>
                <a:cs typeface="+mn-cs"/>
              </a:defRPr>
            </a:lvl7pPr>
            <a:lvl8pPr marL="3429000" indent="-228600">
              <a:spcBef>
                <a:spcPct val="20000"/>
              </a:spcBef>
              <a:buFont typeface="Arial" pitchFamily="34" charset="0"/>
              <a:buChar char="•"/>
              <a:defRPr sz="2000">
                <a:latin typeface="+mn-lt"/>
                <a:ea typeface="+mn-ea"/>
                <a:cs typeface="+mn-cs"/>
              </a:defRPr>
            </a:lvl8pPr>
            <a:lvl9pPr marL="3886200" indent="-228600">
              <a:spcBef>
                <a:spcPct val="20000"/>
              </a:spcBef>
              <a:buFont typeface="Arial" pitchFamily="34" charset="0"/>
              <a:buChar char="•"/>
              <a:defRPr sz="2000">
                <a:latin typeface="+mn-lt"/>
                <a:ea typeface="+mn-ea"/>
                <a:cs typeface="+mn-cs"/>
              </a:defRPr>
            </a:lvl9pPr>
          </a:lstStyle>
          <a:p>
            <a:pPr algn="r"/>
            <a:endParaRPr lang="en-US" sz="1100" dirty="0">
              <a:solidFill>
                <a:srgbClr val="FFFFFF"/>
              </a:solidFill>
            </a:endParaRPr>
          </a:p>
        </p:txBody>
      </p:sp>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6444208" y="5949280"/>
            <a:ext cx="2242592"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98 (22/19/57)</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9</a:t>
            </a:r>
          </a:p>
        </p:txBody>
      </p:sp>
      <p:sp>
        <p:nvSpPr>
          <p:cNvPr id="13" name="Rechteckige Legende 12"/>
          <p:cNvSpPr/>
          <p:nvPr/>
        </p:nvSpPr>
        <p:spPr>
          <a:xfrm>
            <a:off x="4130754" y="2564904"/>
            <a:ext cx="4546848" cy="1296144"/>
          </a:xfrm>
          <a:prstGeom prst="wedgeRectCallout">
            <a:avLst>
              <a:gd name="adj1" fmla="val -41269"/>
              <a:gd name="adj2" fmla="val 1108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“Some profession simply don't allow online/remote working.”</a:t>
            </a:r>
          </a:p>
        </p:txBody>
      </p:sp>
      <p:sp>
        <p:nvSpPr>
          <p:cNvPr id="10" name="Rechteckige Legende 9"/>
          <p:cNvSpPr/>
          <p:nvPr/>
        </p:nvSpPr>
        <p:spPr>
          <a:xfrm>
            <a:off x="4130754" y="2564904"/>
            <a:ext cx="4546848" cy="1296144"/>
          </a:xfrm>
          <a:prstGeom prst="wedgeRectCallout">
            <a:avLst>
              <a:gd name="adj1" fmla="val -41269"/>
              <a:gd name="adj2" fmla="val 1108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“Seeking for a new job abroad is challenging, due to local regulations, language barriers, lack of local work experience, etc.”</a:t>
            </a:r>
          </a:p>
        </p:txBody>
      </p:sp>
    </p:spTree>
    <p:extLst>
      <p:ext uri="{BB962C8B-B14F-4D97-AF65-F5344CB8AC3E}">
        <p14:creationId xmlns:p14="http://schemas.microsoft.com/office/powerpoint/2010/main" val="150116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3"/>
                                        </p:tgtEl>
                                      </p:cBhvr>
                                    </p:animEffect>
                                    <p:set>
                                      <p:cBhvr>
                                        <p:cTn id="12" dur="1" fill="hold">
                                          <p:stCondLst>
                                            <p:cond delay="4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4"/>
                                        </p:tgtEl>
                                      </p:cBhvr>
                                    </p:animEffect>
                                    <p:set>
                                      <p:cBhvr>
                                        <p:cTn id="17"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400" b="1" dirty="0"/>
              <a:t>If posted abroad: are you, as an accompanying </a:t>
            </a:r>
            <a:br>
              <a:rPr lang="en-US" sz="2400" b="1" dirty="0"/>
            </a:br>
            <a:r>
              <a:rPr lang="en-US" sz="2400" b="1" dirty="0"/>
              <a:t>diplomatic spouse / partner, allowed to work based on a bilateral agreement?</a:t>
            </a:r>
            <a:endParaRPr lang="en-US" sz="24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15</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162409512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ragewortlaut"/>
          <p:cNvSpPr txBox="1">
            <a:spLocks/>
          </p:cNvSpPr>
          <p:nvPr/>
        </p:nvSpPr>
        <p:spPr>
          <a:xfrm>
            <a:off x="7414320" y="5809314"/>
            <a:ext cx="1272480" cy="299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forceAA="1" compatLnSpc="1">
            <a:prstTxWarp prst="textNoShape">
              <a:avLst/>
            </a:prstTxWarp>
          </a:bodyPr>
          <a:lstStyle>
            <a:lvl1pPr marL="0" indent="0" eaLnBrk="1" hangingPunct="1">
              <a:spcBef>
                <a:spcPct val="20000"/>
              </a:spcBef>
              <a:buFont typeface="Arial" charset="0"/>
              <a:buNone/>
              <a:defRPr sz="831">
                <a:solidFill>
                  <a:srgbClr val="9BAAC8"/>
                </a:solidFill>
                <a:latin typeface="+mn-lt"/>
                <a:ea typeface="+mn-ea"/>
                <a:cs typeface="+mn-cs"/>
              </a:defRPr>
            </a:lvl1pPr>
            <a:lvl2pPr marL="742950" indent="-285750" eaLnBrk="1" hangingPunct="1">
              <a:spcBef>
                <a:spcPct val="20000"/>
              </a:spcBef>
              <a:buFont typeface="Arial" charset="0"/>
              <a:buChar char="–"/>
              <a:defRPr sz="2800">
                <a:latin typeface="+mn-lt"/>
                <a:ea typeface="+mn-ea"/>
                <a:cs typeface="+mn-cs"/>
              </a:defRPr>
            </a:lvl2pPr>
            <a:lvl3pPr marL="1143000" indent="-228600" eaLnBrk="1" hangingPunct="1">
              <a:spcBef>
                <a:spcPct val="20000"/>
              </a:spcBef>
              <a:buFont typeface="Arial" charset="0"/>
              <a:buChar char="•"/>
              <a:defRPr sz="2400">
                <a:latin typeface="+mn-lt"/>
                <a:ea typeface="+mn-ea"/>
                <a:cs typeface="+mn-cs"/>
              </a:defRPr>
            </a:lvl3pPr>
            <a:lvl4pPr marL="1600200" indent="-228600" eaLnBrk="1" hangingPunct="1">
              <a:spcBef>
                <a:spcPct val="20000"/>
              </a:spcBef>
              <a:buFont typeface="Arial" charset="0"/>
              <a:buChar char="–"/>
              <a:defRPr sz="2000">
                <a:latin typeface="+mn-lt"/>
                <a:ea typeface="+mn-ea"/>
                <a:cs typeface="+mn-cs"/>
              </a:defRPr>
            </a:lvl4pPr>
            <a:lvl5pPr marL="2057400" indent="-228600" eaLnBrk="1" hangingPunct="1">
              <a:spcBef>
                <a:spcPct val="20000"/>
              </a:spcBef>
              <a:buFont typeface="Arial" charset="0"/>
              <a:buChar char="»"/>
              <a:defRPr sz="2000">
                <a:latin typeface="+mn-lt"/>
                <a:ea typeface="+mn-ea"/>
                <a:cs typeface="+mn-cs"/>
              </a:defRPr>
            </a:lvl5pPr>
            <a:lvl6pPr marL="2514600" indent="-228600">
              <a:spcBef>
                <a:spcPct val="20000"/>
              </a:spcBef>
              <a:buFont typeface="Arial" pitchFamily="34" charset="0"/>
              <a:buChar char="•"/>
              <a:defRPr sz="2000">
                <a:latin typeface="+mn-lt"/>
                <a:ea typeface="+mn-ea"/>
                <a:cs typeface="+mn-cs"/>
              </a:defRPr>
            </a:lvl6pPr>
            <a:lvl7pPr marL="2971800" indent="-228600">
              <a:spcBef>
                <a:spcPct val="20000"/>
              </a:spcBef>
              <a:buFont typeface="Arial" pitchFamily="34" charset="0"/>
              <a:buChar char="•"/>
              <a:defRPr sz="2000">
                <a:latin typeface="+mn-lt"/>
                <a:ea typeface="+mn-ea"/>
                <a:cs typeface="+mn-cs"/>
              </a:defRPr>
            </a:lvl7pPr>
            <a:lvl8pPr marL="3429000" indent="-228600">
              <a:spcBef>
                <a:spcPct val="20000"/>
              </a:spcBef>
              <a:buFont typeface="Arial" pitchFamily="34" charset="0"/>
              <a:buChar char="•"/>
              <a:defRPr sz="2000">
                <a:latin typeface="+mn-lt"/>
                <a:ea typeface="+mn-ea"/>
                <a:cs typeface="+mn-cs"/>
              </a:defRPr>
            </a:lvl8pPr>
            <a:lvl9pPr marL="3886200" indent="-228600">
              <a:spcBef>
                <a:spcPct val="20000"/>
              </a:spcBef>
              <a:buFont typeface="Arial" pitchFamily="34" charset="0"/>
              <a:buChar char="•"/>
              <a:defRPr sz="2000">
                <a:latin typeface="+mn-lt"/>
                <a:ea typeface="+mn-ea"/>
                <a:cs typeface="+mn-cs"/>
              </a:defRPr>
            </a:lvl9pPr>
          </a:lstStyle>
          <a:p>
            <a:pPr algn="r"/>
            <a:endParaRPr lang="en-US" sz="1100" dirty="0">
              <a:solidFill>
                <a:srgbClr val="FFFFFF"/>
              </a:solidFill>
            </a:endParaRPr>
          </a:p>
        </p:txBody>
      </p:sp>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6444208" y="5949280"/>
            <a:ext cx="2242592"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103 (50/32/18/3)</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10</a:t>
            </a:r>
          </a:p>
        </p:txBody>
      </p:sp>
    </p:spTree>
    <p:extLst>
      <p:ext uri="{BB962C8B-B14F-4D97-AF65-F5344CB8AC3E}">
        <p14:creationId xmlns:p14="http://schemas.microsoft.com/office/powerpoint/2010/main" val="2553610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400" b="1" dirty="0"/>
              <a:t>If you are eligible to work while being posted abroad, </a:t>
            </a:r>
            <a:br>
              <a:rPr lang="en-US" sz="2400" b="1" dirty="0"/>
            </a:br>
            <a:r>
              <a:rPr lang="en-US" sz="2400" b="1" dirty="0"/>
              <a:t>can your MFA deny you work authorization (e.g., in cases of conflict of interest)?</a:t>
            </a:r>
            <a:endParaRPr lang="en-US" sz="24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16</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123876821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ragewortlaut"/>
          <p:cNvSpPr txBox="1">
            <a:spLocks/>
          </p:cNvSpPr>
          <p:nvPr/>
        </p:nvSpPr>
        <p:spPr>
          <a:xfrm>
            <a:off x="7414320" y="5809314"/>
            <a:ext cx="1272480" cy="299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forceAA="1" compatLnSpc="1">
            <a:prstTxWarp prst="textNoShape">
              <a:avLst/>
            </a:prstTxWarp>
          </a:bodyPr>
          <a:lstStyle>
            <a:lvl1pPr marL="0" indent="0" eaLnBrk="1" hangingPunct="1">
              <a:spcBef>
                <a:spcPct val="20000"/>
              </a:spcBef>
              <a:buFont typeface="Arial" charset="0"/>
              <a:buNone/>
              <a:defRPr sz="831">
                <a:solidFill>
                  <a:srgbClr val="9BAAC8"/>
                </a:solidFill>
                <a:latin typeface="+mn-lt"/>
                <a:ea typeface="+mn-ea"/>
                <a:cs typeface="+mn-cs"/>
              </a:defRPr>
            </a:lvl1pPr>
            <a:lvl2pPr marL="742950" indent="-285750" eaLnBrk="1" hangingPunct="1">
              <a:spcBef>
                <a:spcPct val="20000"/>
              </a:spcBef>
              <a:buFont typeface="Arial" charset="0"/>
              <a:buChar char="–"/>
              <a:defRPr sz="2800">
                <a:latin typeface="+mn-lt"/>
                <a:ea typeface="+mn-ea"/>
                <a:cs typeface="+mn-cs"/>
              </a:defRPr>
            </a:lvl2pPr>
            <a:lvl3pPr marL="1143000" indent="-228600" eaLnBrk="1" hangingPunct="1">
              <a:spcBef>
                <a:spcPct val="20000"/>
              </a:spcBef>
              <a:buFont typeface="Arial" charset="0"/>
              <a:buChar char="•"/>
              <a:defRPr sz="2400">
                <a:latin typeface="+mn-lt"/>
                <a:ea typeface="+mn-ea"/>
                <a:cs typeface="+mn-cs"/>
              </a:defRPr>
            </a:lvl3pPr>
            <a:lvl4pPr marL="1600200" indent="-228600" eaLnBrk="1" hangingPunct="1">
              <a:spcBef>
                <a:spcPct val="20000"/>
              </a:spcBef>
              <a:buFont typeface="Arial" charset="0"/>
              <a:buChar char="–"/>
              <a:defRPr sz="2000">
                <a:latin typeface="+mn-lt"/>
                <a:ea typeface="+mn-ea"/>
                <a:cs typeface="+mn-cs"/>
              </a:defRPr>
            </a:lvl4pPr>
            <a:lvl5pPr marL="2057400" indent="-228600" eaLnBrk="1" hangingPunct="1">
              <a:spcBef>
                <a:spcPct val="20000"/>
              </a:spcBef>
              <a:buFont typeface="Arial" charset="0"/>
              <a:buChar char="»"/>
              <a:defRPr sz="2000">
                <a:latin typeface="+mn-lt"/>
                <a:ea typeface="+mn-ea"/>
                <a:cs typeface="+mn-cs"/>
              </a:defRPr>
            </a:lvl5pPr>
            <a:lvl6pPr marL="2514600" indent="-228600">
              <a:spcBef>
                <a:spcPct val="20000"/>
              </a:spcBef>
              <a:buFont typeface="Arial" pitchFamily="34" charset="0"/>
              <a:buChar char="•"/>
              <a:defRPr sz="2000">
                <a:latin typeface="+mn-lt"/>
                <a:ea typeface="+mn-ea"/>
                <a:cs typeface="+mn-cs"/>
              </a:defRPr>
            </a:lvl6pPr>
            <a:lvl7pPr marL="2971800" indent="-228600">
              <a:spcBef>
                <a:spcPct val="20000"/>
              </a:spcBef>
              <a:buFont typeface="Arial" pitchFamily="34" charset="0"/>
              <a:buChar char="•"/>
              <a:defRPr sz="2000">
                <a:latin typeface="+mn-lt"/>
                <a:ea typeface="+mn-ea"/>
                <a:cs typeface="+mn-cs"/>
              </a:defRPr>
            </a:lvl7pPr>
            <a:lvl8pPr marL="3429000" indent="-228600">
              <a:spcBef>
                <a:spcPct val="20000"/>
              </a:spcBef>
              <a:buFont typeface="Arial" pitchFamily="34" charset="0"/>
              <a:buChar char="•"/>
              <a:defRPr sz="2000">
                <a:latin typeface="+mn-lt"/>
                <a:ea typeface="+mn-ea"/>
                <a:cs typeface="+mn-cs"/>
              </a:defRPr>
            </a:lvl8pPr>
            <a:lvl9pPr marL="3886200" indent="-228600">
              <a:spcBef>
                <a:spcPct val="20000"/>
              </a:spcBef>
              <a:buFont typeface="Arial" pitchFamily="34" charset="0"/>
              <a:buChar char="•"/>
              <a:defRPr sz="2000">
                <a:latin typeface="+mn-lt"/>
                <a:ea typeface="+mn-ea"/>
                <a:cs typeface="+mn-cs"/>
              </a:defRPr>
            </a:lvl9pPr>
          </a:lstStyle>
          <a:p>
            <a:pPr algn="r"/>
            <a:endParaRPr lang="en-US" sz="1100" dirty="0">
              <a:solidFill>
                <a:srgbClr val="FFFFFF"/>
              </a:solidFill>
            </a:endParaRPr>
          </a:p>
        </p:txBody>
      </p:sp>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101 (35/21/45)</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11</a:t>
            </a:r>
          </a:p>
        </p:txBody>
      </p:sp>
    </p:spTree>
    <p:extLst>
      <p:ext uri="{BB962C8B-B14F-4D97-AF65-F5344CB8AC3E}">
        <p14:creationId xmlns:p14="http://schemas.microsoft.com/office/powerpoint/2010/main" val="1391297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Does it make a difference to your </a:t>
            </a:r>
            <a:br>
              <a:rPr lang="en-US" sz="2800" b="1" dirty="0"/>
            </a:br>
            <a:r>
              <a:rPr lang="en-US" sz="2800" b="1" dirty="0"/>
              <a:t>MFA`s authorization whether you work </a:t>
            </a:r>
            <a:br>
              <a:rPr lang="en-US" sz="2800" b="1" dirty="0"/>
            </a:br>
            <a:r>
              <a:rPr lang="en-US" sz="2800" b="1" dirty="0"/>
              <a:t>physically or online in your host country?</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17</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397337861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ragewortlaut"/>
          <p:cNvSpPr txBox="1">
            <a:spLocks/>
          </p:cNvSpPr>
          <p:nvPr/>
        </p:nvSpPr>
        <p:spPr>
          <a:xfrm>
            <a:off x="7414320" y="5809314"/>
            <a:ext cx="1272480" cy="299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forceAA="1" compatLnSpc="1">
            <a:prstTxWarp prst="textNoShape">
              <a:avLst/>
            </a:prstTxWarp>
          </a:bodyPr>
          <a:lstStyle>
            <a:lvl1pPr marL="0" indent="0" eaLnBrk="1" hangingPunct="1">
              <a:spcBef>
                <a:spcPct val="20000"/>
              </a:spcBef>
              <a:buFont typeface="Arial" charset="0"/>
              <a:buNone/>
              <a:defRPr sz="831">
                <a:solidFill>
                  <a:srgbClr val="9BAAC8"/>
                </a:solidFill>
                <a:latin typeface="+mn-lt"/>
                <a:ea typeface="+mn-ea"/>
                <a:cs typeface="+mn-cs"/>
              </a:defRPr>
            </a:lvl1pPr>
            <a:lvl2pPr marL="742950" indent="-285750" eaLnBrk="1" hangingPunct="1">
              <a:spcBef>
                <a:spcPct val="20000"/>
              </a:spcBef>
              <a:buFont typeface="Arial" charset="0"/>
              <a:buChar char="–"/>
              <a:defRPr sz="2800">
                <a:latin typeface="+mn-lt"/>
                <a:ea typeface="+mn-ea"/>
                <a:cs typeface="+mn-cs"/>
              </a:defRPr>
            </a:lvl2pPr>
            <a:lvl3pPr marL="1143000" indent="-228600" eaLnBrk="1" hangingPunct="1">
              <a:spcBef>
                <a:spcPct val="20000"/>
              </a:spcBef>
              <a:buFont typeface="Arial" charset="0"/>
              <a:buChar char="•"/>
              <a:defRPr sz="2400">
                <a:latin typeface="+mn-lt"/>
                <a:ea typeface="+mn-ea"/>
                <a:cs typeface="+mn-cs"/>
              </a:defRPr>
            </a:lvl3pPr>
            <a:lvl4pPr marL="1600200" indent="-228600" eaLnBrk="1" hangingPunct="1">
              <a:spcBef>
                <a:spcPct val="20000"/>
              </a:spcBef>
              <a:buFont typeface="Arial" charset="0"/>
              <a:buChar char="–"/>
              <a:defRPr sz="2000">
                <a:latin typeface="+mn-lt"/>
                <a:ea typeface="+mn-ea"/>
                <a:cs typeface="+mn-cs"/>
              </a:defRPr>
            </a:lvl4pPr>
            <a:lvl5pPr marL="2057400" indent="-228600" eaLnBrk="1" hangingPunct="1">
              <a:spcBef>
                <a:spcPct val="20000"/>
              </a:spcBef>
              <a:buFont typeface="Arial" charset="0"/>
              <a:buChar char="»"/>
              <a:defRPr sz="2000">
                <a:latin typeface="+mn-lt"/>
                <a:ea typeface="+mn-ea"/>
                <a:cs typeface="+mn-cs"/>
              </a:defRPr>
            </a:lvl5pPr>
            <a:lvl6pPr marL="2514600" indent="-228600">
              <a:spcBef>
                <a:spcPct val="20000"/>
              </a:spcBef>
              <a:buFont typeface="Arial" pitchFamily="34" charset="0"/>
              <a:buChar char="•"/>
              <a:defRPr sz="2000">
                <a:latin typeface="+mn-lt"/>
                <a:ea typeface="+mn-ea"/>
                <a:cs typeface="+mn-cs"/>
              </a:defRPr>
            </a:lvl6pPr>
            <a:lvl7pPr marL="2971800" indent="-228600">
              <a:spcBef>
                <a:spcPct val="20000"/>
              </a:spcBef>
              <a:buFont typeface="Arial" pitchFamily="34" charset="0"/>
              <a:buChar char="•"/>
              <a:defRPr sz="2000">
                <a:latin typeface="+mn-lt"/>
                <a:ea typeface="+mn-ea"/>
                <a:cs typeface="+mn-cs"/>
              </a:defRPr>
            </a:lvl7pPr>
            <a:lvl8pPr marL="3429000" indent="-228600">
              <a:spcBef>
                <a:spcPct val="20000"/>
              </a:spcBef>
              <a:buFont typeface="Arial" pitchFamily="34" charset="0"/>
              <a:buChar char="•"/>
              <a:defRPr sz="2000">
                <a:latin typeface="+mn-lt"/>
                <a:ea typeface="+mn-ea"/>
                <a:cs typeface="+mn-cs"/>
              </a:defRPr>
            </a:lvl8pPr>
            <a:lvl9pPr marL="3886200" indent="-228600">
              <a:spcBef>
                <a:spcPct val="20000"/>
              </a:spcBef>
              <a:buFont typeface="Arial" pitchFamily="34" charset="0"/>
              <a:buChar char="•"/>
              <a:defRPr sz="2000">
                <a:latin typeface="+mn-lt"/>
                <a:ea typeface="+mn-ea"/>
                <a:cs typeface="+mn-cs"/>
              </a:defRPr>
            </a:lvl9pPr>
          </a:lstStyle>
          <a:p>
            <a:pPr algn="r"/>
            <a:endParaRPr lang="en-US" sz="1100" dirty="0">
              <a:solidFill>
                <a:srgbClr val="FFFFFF"/>
              </a:solidFill>
            </a:endParaRPr>
          </a:p>
        </p:txBody>
      </p:sp>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102 (14/45/43)</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12</a:t>
            </a:r>
          </a:p>
        </p:txBody>
      </p:sp>
    </p:spTree>
    <p:extLst>
      <p:ext uri="{BB962C8B-B14F-4D97-AF65-F5344CB8AC3E}">
        <p14:creationId xmlns:p14="http://schemas.microsoft.com/office/powerpoint/2010/main" val="139130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400" b="1" dirty="0"/>
              <a:t>In case of the absence of a bilateral agreement: does it </a:t>
            </a:r>
            <a:br>
              <a:rPr lang="en-US" sz="2400" b="1" dirty="0"/>
            </a:br>
            <a:r>
              <a:rPr lang="en-US" sz="2400" b="1" dirty="0"/>
              <a:t>make a difference to your MFA's work authorization if you work online and the place of performance is not your host country?</a:t>
            </a:r>
            <a:endParaRPr lang="en-US" sz="24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18</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242198292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ragewortlaut"/>
          <p:cNvSpPr txBox="1">
            <a:spLocks/>
          </p:cNvSpPr>
          <p:nvPr/>
        </p:nvSpPr>
        <p:spPr>
          <a:xfrm>
            <a:off x="7414320" y="5809314"/>
            <a:ext cx="1272480" cy="299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forceAA="1" compatLnSpc="1">
            <a:prstTxWarp prst="textNoShape">
              <a:avLst/>
            </a:prstTxWarp>
          </a:bodyPr>
          <a:lstStyle>
            <a:lvl1pPr marL="0" indent="0" eaLnBrk="1" hangingPunct="1">
              <a:spcBef>
                <a:spcPct val="20000"/>
              </a:spcBef>
              <a:buFont typeface="Arial" charset="0"/>
              <a:buNone/>
              <a:defRPr sz="831">
                <a:solidFill>
                  <a:srgbClr val="9BAAC8"/>
                </a:solidFill>
                <a:latin typeface="+mn-lt"/>
                <a:ea typeface="+mn-ea"/>
                <a:cs typeface="+mn-cs"/>
              </a:defRPr>
            </a:lvl1pPr>
            <a:lvl2pPr marL="742950" indent="-285750" eaLnBrk="1" hangingPunct="1">
              <a:spcBef>
                <a:spcPct val="20000"/>
              </a:spcBef>
              <a:buFont typeface="Arial" charset="0"/>
              <a:buChar char="–"/>
              <a:defRPr sz="2800">
                <a:latin typeface="+mn-lt"/>
                <a:ea typeface="+mn-ea"/>
                <a:cs typeface="+mn-cs"/>
              </a:defRPr>
            </a:lvl2pPr>
            <a:lvl3pPr marL="1143000" indent="-228600" eaLnBrk="1" hangingPunct="1">
              <a:spcBef>
                <a:spcPct val="20000"/>
              </a:spcBef>
              <a:buFont typeface="Arial" charset="0"/>
              <a:buChar char="•"/>
              <a:defRPr sz="2400">
                <a:latin typeface="+mn-lt"/>
                <a:ea typeface="+mn-ea"/>
                <a:cs typeface="+mn-cs"/>
              </a:defRPr>
            </a:lvl3pPr>
            <a:lvl4pPr marL="1600200" indent="-228600" eaLnBrk="1" hangingPunct="1">
              <a:spcBef>
                <a:spcPct val="20000"/>
              </a:spcBef>
              <a:buFont typeface="Arial" charset="0"/>
              <a:buChar char="–"/>
              <a:defRPr sz="2000">
                <a:latin typeface="+mn-lt"/>
                <a:ea typeface="+mn-ea"/>
                <a:cs typeface="+mn-cs"/>
              </a:defRPr>
            </a:lvl4pPr>
            <a:lvl5pPr marL="2057400" indent="-228600" eaLnBrk="1" hangingPunct="1">
              <a:spcBef>
                <a:spcPct val="20000"/>
              </a:spcBef>
              <a:buFont typeface="Arial" charset="0"/>
              <a:buChar char="»"/>
              <a:defRPr sz="2000">
                <a:latin typeface="+mn-lt"/>
                <a:ea typeface="+mn-ea"/>
                <a:cs typeface="+mn-cs"/>
              </a:defRPr>
            </a:lvl5pPr>
            <a:lvl6pPr marL="2514600" indent="-228600">
              <a:spcBef>
                <a:spcPct val="20000"/>
              </a:spcBef>
              <a:buFont typeface="Arial" pitchFamily="34" charset="0"/>
              <a:buChar char="•"/>
              <a:defRPr sz="2000">
                <a:latin typeface="+mn-lt"/>
                <a:ea typeface="+mn-ea"/>
                <a:cs typeface="+mn-cs"/>
              </a:defRPr>
            </a:lvl6pPr>
            <a:lvl7pPr marL="2971800" indent="-228600">
              <a:spcBef>
                <a:spcPct val="20000"/>
              </a:spcBef>
              <a:buFont typeface="Arial" pitchFamily="34" charset="0"/>
              <a:buChar char="•"/>
              <a:defRPr sz="2000">
                <a:latin typeface="+mn-lt"/>
                <a:ea typeface="+mn-ea"/>
                <a:cs typeface="+mn-cs"/>
              </a:defRPr>
            </a:lvl7pPr>
            <a:lvl8pPr marL="3429000" indent="-228600">
              <a:spcBef>
                <a:spcPct val="20000"/>
              </a:spcBef>
              <a:buFont typeface="Arial" pitchFamily="34" charset="0"/>
              <a:buChar char="•"/>
              <a:defRPr sz="2000">
                <a:latin typeface="+mn-lt"/>
                <a:ea typeface="+mn-ea"/>
                <a:cs typeface="+mn-cs"/>
              </a:defRPr>
            </a:lvl8pPr>
            <a:lvl9pPr marL="3886200" indent="-228600">
              <a:spcBef>
                <a:spcPct val="20000"/>
              </a:spcBef>
              <a:buFont typeface="Arial" pitchFamily="34" charset="0"/>
              <a:buChar char="•"/>
              <a:defRPr sz="2000">
                <a:latin typeface="+mn-lt"/>
                <a:ea typeface="+mn-ea"/>
                <a:cs typeface="+mn-cs"/>
              </a:defRPr>
            </a:lvl9pPr>
          </a:lstStyle>
          <a:p>
            <a:pPr algn="r"/>
            <a:endParaRPr lang="en-US" sz="1100" dirty="0">
              <a:solidFill>
                <a:srgbClr val="FFFFFF"/>
              </a:solidFill>
            </a:endParaRPr>
          </a:p>
        </p:txBody>
      </p:sp>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94 (12/39/43)</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13</a:t>
            </a:r>
          </a:p>
        </p:txBody>
      </p:sp>
    </p:spTree>
    <p:extLst>
      <p:ext uri="{BB962C8B-B14F-4D97-AF65-F5344CB8AC3E}">
        <p14:creationId xmlns:p14="http://schemas.microsoft.com/office/powerpoint/2010/main" val="4030115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Does working abroad, whether physically or </a:t>
            </a:r>
            <a:br>
              <a:rPr lang="en-US" sz="2800" b="1" dirty="0"/>
            </a:br>
            <a:r>
              <a:rPr lang="en-US" sz="2800" b="1" dirty="0"/>
              <a:t>online, affect your MFA's oversea allowance, should you be receiving this, for yourself or your partner?</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19</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318322847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ragewortlaut"/>
          <p:cNvSpPr txBox="1">
            <a:spLocks/>
          </p:cNvSpPr>
          <p:nvPr/>
        </p:nvSpPr>
        <p:spPr>
          <a:xfrm>
            <a:off x="7414320" y="5809314"/>
            <a:ext cx="1272480" cy="299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forceAA="1" compatLnSpc="1">
            <a:prstTxWarp prst="textNoShape">
              <a:avLst/>
            </a:prstTxWarp>
          </a:bodyPr>
          <a:lstStyle>
            <a:lvl1pPr marL="0" indent="0" eaLnBrk="1" hangingPunct="1">
              <a:spcBef>
                <a:spcPct val="20000"/>
              </a:spcBef>
              <a:buFont typeface="Arial" charset="0"/>
              <a:buNone/>
              <a:defRPr sz="831">
                <a:solidFill>
                  <a:srgbClr val="9BAAC8"/>
                </a:solidFill>
                <a:latin typeface="+mn-lt"/>
                <a:ea typeface="+mn-ea"/>
                <a:cs typeface="+mn-cs"/>
              </a:defRPr>
            </a:lvl1pPr>
            <a:lvl2pPr marL="742950" indent="-285750" eaLnBrk="1" hangingPunct="1">
              <a:spcBef>
                <a:spcPct val="20000"/>
              </a:spcBef>
              <a:buFont typeface="Arial" charset="0"/>
              <a:buChar char="–"/>
              <a:defRPr sz="2800">
                <a:latin typeface="+mn-lt"/>
                <a:ea typeface="+mn-ea"/>
                <a:cs typeface="+mn-cs"/>
              </a:defRPr>
            </a:lvl2pPr>
            <a:lvl3pPr marL="1143000" indent="-228600" eaLnBrk="1" hangingPunct="1">
              <a:spcBef>
                <a:spcPct val="20000"/>
              </a:spcBef>
              <a:buFont typeface="Arial" charset="0"/>
              <a:buChar char="•"/>
              <a:defRPr sz="2400">
                <a:latin typeface="+mn-lt"/>
                <a:ea typeface="+mn-ea"/>
                <a:cs typeface="+mn-cs"/>
              </a:defRPr>
            </a:lvl3pPr>
            <a:lvl4pPr marL="1600200" indent="-228600" eaLnBrk="1" hangingPunct="1">
              <a:spcBef>
                <a:spcPct val="20000"/>
              </a:spcBef>
              <a:buFont typeface="Arial" charset="0"/>
              <a:buChar char="–"/>
              <a:defRPr sz="2000">
                <a:latin typeface="+mn-lt"/>
                <a:ea typeface="+mn-ea"/>
                <a:cs typeface="+mn-cs"/>
              </a:defRPr>
            </a:lvl4pPr>
            <a:lvl5pPr marL="2057400" indent="-228600" eaLnBrk="1" hangingPunct="1">
              <a:spcBef>
                <a:spcPct val="20000"/>
              </a:spcBef>
              <a:buFont typeface="Arial" charset="0"/>
              <a:buChar char="»"/>
              <a:defRPr sz="2000">
                <a:latin typeface="+mn-lt"/>
                <a:ea typeface="+mn-ea"/>
                <a:cs typeface="+mn-cs"/>
              </a:defRPr>
            </a:lvl5pPr>
            <a:lvl6pPr marL="2514600" indent="-228600">
              <a:spcBef>
                <a:spcPct val="20000"/>
              </a:spcBef>
              <a:buFont typeface="Arial" pitchFamily="34" charset="0"/>
              <a:buChar char="•"/>
              <a:defRPr sz="2000">
                <a:latin typeface="+mn-lt"/>
                <a:ea typeface="+mn-ea"/>
                <a:cs typeface="+mn-cs"/>
              </a:defRPr>
            </a:lvl6pPr>
            <a:lvl7pPr marL="2971800" indent="-228600">
              <a:spcBef>
                <a:spcPct val="20000"/>
              </a:spcBef>
              <a:buFont typeface="Arial" pitchFamily="34" charset="0"/>
              <a:buChar char="•"/>
              <a:defRPr sz="2000">
                <a:latin typeface="+mn-lt"/>
                <a:ea typeface="+mn-ea"/>
                <a:cs typeface="+mn-cs"/>
              </a:defRPr>
            </a:lvl7pPr>
            <a:lvl8pPr marL="3429000" indent="-228600">
              <a:spcBef>
                <a:spcPct val="20000"/>
              </a:spcBef>
              <a:buFont typeface="Arial" pitchFamily="34" charset="0"/>
              <a:buChar char="•"/>
              <a:defRPr sz="2000">
                <a:latin typeface="+mn-lt"/>
                <a:ea typeface="+mn-ea"/>
                <a:cs typeface="+mn-cs"/>
              </a:defRPr>
            </a:lvl8pPr>
            <a:lvl9pPr marL="3886200" indent="-228600">
              <a:spcBef>
                <a:spcPct val="20000"/>
              </a:spcBef>
              <a:buFont typeface="Arial" pitchFamily="34" charset="0"/>
              <a:buChar char="•"/>
              <a:defRPr sz="2000">
                <a:latin typeface="+mn-lt"/>
                <a:ea typeface="+mn-ea"/>
                <a:cs typeface="+mn-cs"/>
              </a:defRPr>
            </a:lvl9pPr>
          </a:lstStyle>
          <a:p>
            <a:pPr algn="r"/>
            <a:endParaRPr lang="en-US" sz="1100" dirty="0">
              <a:solidFill>
                <a:srgbClr val="FFFFFF"/>
              </a:solidFill>
            </a:endParaRPr>
          </a:p>
        </p:txBody>
      </p:sp>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82 (63/19)</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14</a:t>
            </a:r>
          </a:p>
        </p:txBody>
      </p:sp>
    </p:spTree>
    <p:extLst>
      <p:ext uri="{BB962C8B-B14F-4D97-AF65-F5344CB8AC3E}">
        <p14:creationId xmlns:p14="http://schemas.microsoft.com/office/powerpoint/2010/main" val="2610550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7B8D08-1659-4131-83E8-85B874FBD66E}"/>
              </a:ext>
            </a:extLst>
          </p:cNvPr>
          <p:cNvSpPr>
            <a:spLocks noGrp="1"/>
          </p:cNvSpPr>
          <p:nvPr>
            <p:ph type="title"/>
          </p:nvPr>
        </p:nvSpPr>
        <p:spPr/>
        <p:txBody>
          <a:bodyPr/>
          <a:lstStyle/>
          <a:p>
            <a:r>
              <a:rPr lang="en-US" sz="3600" b="1" dirty="0"/>
              <a:t>Why this project?</a:t>
            </a:r>
          </a:p>
        </p:txBody>
      </p:sp>
      <p:sp>
        <p:nvSpPr>
          <p:cNvPr id="3" name="Inhaltsplatzhalter 2">
            <a:extLst>
              <a:ext uri="{FF2B5EF4-FFF2-40B4-BE49-F238E27FC236}">
                <a16:creationId xmlns:a16="http://schemas.microsoft.com/office/drawing/2014/main" id="{8236EEBD-5851-41BE-A2F2-C90C43E971F9}"/>
              </a:ext>
            </a:extLst>
          </p:cNvPr>
          <p:cNvSpPr>
            <a:spLocks noGrp="1"/>
          </p:cNvSpPr>
          <p:nvPr>
            <p:ph idx="1"/>
          </p:nvPr>
        </p:nvSpPr>
        <p:spPr/>
        <p:txBody>
          <a:bodyPr/>
          <a:lstStyle/>
          <a:p>
            <a:pPr>
              <a:lnSpc>
                <a:spcPct val="115000"/>
              </a:lnSpc>
              <a:spcAft>
                <a:spcPts val="1000"/>
              </a:spcAft>
            </a:pPr>
            <a:r>
              <a:rPr lang="en-US" sz="2200" dirty="0">
                <a:effectLst/>
                <a:latin typeface="Arial" panose="020B0604020202020204" pitchFamily="34" charset="0"/>
                <a:ea typeface="Calibri" panose="020F0502020204030204" pitchFamily="34" charset="0"/>
                <a:cs typeface="Times New Roman" panose="02020603050405020304" pitchFamily="18" charset="0"/>
              </a:rPr>
              <a:t>Corona has multiplied the opportunities for online and remote working through various new communication tools, e.g. Webex, Zoom, Skype, to connect people, associations and businesses worldwide without leaving home.</a:t>
            </a:r>
          </a:p>
          <a:p>
            <a:pPr>
              <a:lnSpc>
                <a:spcPct val="115000"/>
              </a:lnSpc>
              <a:spcAft>
                <a:spcPts val="1000"/>
              </a:spcAft>
            </a:pPr>
            <a:r>
              <a:rPr lang="en-US" sz="2200" dirty="0">
                <a:effectLst/>
                <a:latin typeface="Arial" panose="020B0604020202020204" pitchFamily="34" charset="0"/>
                <a:ea typeface="Calibri" panose="020F0502020204030204" pitchFamily="34" charset="0"/>
                <a:cs typeface="Times New Roman" panose="02020603050405020304" pitchFamily="18" charset="0"/>
              </a:rPr>
              <a:t>The idea behind this project was to see what are the possibilities, hindrance, difficulties and opportunities for working online when posted overseas: </a:t>
            </a:r>
          </a:p>
          <a:p>
            <a:pPr lvl="1">
              <a:lnSpc>
                <a:spcPct val="115000"/>
              </a:lnSpc>
              <a:spcAft>
                <a:spcPts val="10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especially for those spouses &amp; partners that re already employed and want to maintain their job during posting and </a:t>
            </a:r>
          </a:p>
          <a:p>
            <a:pPr lvl="1">
              <a:lnSpc>
                <a:spcPct val="115000"/>
              </a:lnSpc>
              <a:spcAft>
                <a:spcPts val="10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at the same time offering new job opportunities for those who are not currently working</a:t>
            </a:r>
          </a:p>
          <a:p>
            <a:pPr marL="0" indent="0">
              <a:buNone/>
            </a:pPr>
            <a:endParaRPr lang="en-US" dirty="0"/>
          </a:p>
        </p:txBody>
      </p:sp>
      <p:sp>
        <p:nvSpPr>
          <p:cNvPr id="4" name="Foliennummernplatzhalter 3">
            <a:extLst>
              <a:ext uri="{FF2B5EF4-FFF2-40B4-BE49-F238E27FC236}">
                <a16:creationId xmlns:a16="http://schemas.microsoft.com/office/drawing/2014/main" id="{4877D9EA-105B-4F0B-8C75-4F4FB7B75F43}"/>
              </a:ext>
            </a:extLst>
          </p:cNvPr>
          <p:cNvSpPr>
            <a:spLocks noGrp="1"/>
          </p:cNvSpPr>
          <p:nvPr>
            <p:ph type="sldNum" sz="quarter" idx="12"/>
          </p:nvPr>
        </p:nvSpPr>
        <p:spPr/>
        <p:txBody>
          <a:bodyPr/>
          <a:lstStyle/>
          <a:p>
            <a:fld id="{7BFF840B-9E1E-5C4A-B380-68F0A9D3395B}" type="slidenum">
              <a:rPr lang="en-US" altLang="en-US" smtClean="0"/>
              <a:pPr/>
              <a:t>2</a:t>
            </a:fld>
            <a:endParaRPr lang="en-US" altLang="en-US" dirty="0"/>
          </a:p>
        </p:txBody>
      </p:sp>
      <p:sp>
        <p:nvSpPr>
          <p:cNvPr id="5" name="Fußzeilenplatzhalter 4">
            <a:extLst>
              <a:ext uri="{FF2B5EF4-FFF2-40B4-BE49-F238E27FC236}">
                <a16:creationId xmlns:a16="http://schemas.microsoft.com/office/drawing/2014/main" id="{4D7C616D-FE80-4D89-92A8-2538BF053C4A}"/>
              </a:ext>
            </a:extLst>
          </p:cNvPr>
          <p:cNvSpPr>
            <a:spLocks noGrp="1"/>
          </p:cNvSpPr>
          <p:nvPr>
            <p:ph type="ftr" sz="quarter" idx="11"/>
          </p:nvPr>
        </p:nvSpPr>
        <p:spPr/>
        <p:txBody>
          <a:bodyPr/>
          <a:lstStyle/>
          <a:p>
            <a:pPr>
              <a:defRPr/>
            </a:pPr>
            <a:r>
              <a:rPr lang="en-US" dirty="0"/>
              <a:t>EUFASA AISBL - European Union Foreign Affairs Spouses Partners and Families Association</a:t>
            </a:r>
          </a:p>
        </p:txBody>
      </p:sp>
    </p:spTree>
    <p:extLst>
      <p:ext uri="{BB962C8B-B14F-4D97-AF65-F5344CB8AC3E}">
        <p14:creationId xmlns:p14="http://schemas.microsoft.com/office/powerpoint/2010/main" val="3578927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400" b="1" dirty="0"/>
              <a:t>In case you have authorization to work abroad, </a:t>
            </a:r>
            <a:br>
              <a:rPr lang="en-US" sz="2400" b="1" dirty="0"/>
            </a:br>
            <a:r>
              <a:rPr lang="en-US" sz="2400" b="1" dirty="0"/>
              <a:t>is there a limit to what you can earn before any MFA allowances, should you be receiving them, will be reduced?</a:t>
            </a:r>
            <a:endParaRPr lang="en-US" sz="24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20</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132766813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ragewortlaut"/>
          <p:cNvSpPr txBox="1">
            <a:spLocks/>
          </p:cNvSpPr>
          <p:nvPr/>
        </p:nvSpPr>
        <p:spPr>
          <a:xfrm>
            <a:off x="7414320" y="5809314"/>
            <a:ext cx="1272480" cy="299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forceAA="1" compatLnSpc="1">
            <a:prstTxWarp prst="textNoShape">
              <a:avLst/>
            </a:prstTxWarp>
          </a:bodyPr>
          <a:lstStyle>
            <a:lvl1pPr marL="0" indent="0" eaLnBrk="1" hangingPunct="1">
              <a:spcBef>
                <a:spcPct val="20000"/>
              </a:spcBef>
              <a:buFont typeface="Arial" charset="0"/>
              <a:buNone/>
              <a:defRPr sz="831">
                <a:solidFill>
                  <a:srgbClr val="9BAAC8"/>
                </a:solidFill>
                <a:latin typeface="+mn-lt"/>
                <a:ea typeface="+mn-ea"/>
                <a:cs typeface="+mn-cs"/>
              </a:defRPr>
            </a:lvl1pPr>
            <a:lvl2pPr marL="742950" indent="-285750" eaLnBrk="1" hangingPunct="1">
              <a:spcBef>
                <a:spcPct val="20000"/>
              </a:spcBef>
              <a:buFont typeface="Arial" charset="0"/>
              <a:buChar char="–"/>
              <a:defRPr sz="2800">
                <a:latin typeface="+mn-lt"/>
                <a:ea typeface="+mn-ea"/>
                <a:cs typeface="+mn-cs"/>
              </a:defRPr>
            </a:lvl2pPr>
            <a:lvl3pPr marL="1143000" indent="-228600" eaLnBrk="1" hangingPunct="1">
              <a:spcBef>
                <a:spcPct val="20000"/>
              </a:spcBef>
              <a:buFont typeface="Arial" charset="0"/>
              <a:buChar char="•"/>
              <a:defRPr sz="2400">
                <a:latin typeface="+mn-lt"/>
                <a:ea typeface="+mn-ea"/>
                <a:cs typeface="+mn-cs"/>
              </a:defRPr>
            </a:lvl3pPr>
            <a:lvl4pPr marL="1600200" indent="-228600" eaLnBrk="1" hangingPunct="1">
              <a:spcBef>
                <a:spcPct val="20000"/>
              </a:spcBef>
              <a:buFont typeface="Arial" charset="0"/>
              <a:buChar char="–"/>
              <a:defRPr sz="2000">
                <a:latin typeface="+mn-lt"/>
                <a:ea typeface="+mn-ea"/>
                <a:cs typeface="+mn-cs"/>
              </a:defRPr>
            </a:lvl4pPr>
            <a:lvl5pPr marL="2057400" indent="-228600" eaLnBrk="1" hangingPunct="1">
              <a:spcBef>
                <a:spcPct val="20000"/>
              </a:spcBef>
              <a:buFont typeface="Arial" charset="0"/>
              <a:buChar char="»"/>
              <a:defRPr sz="2000">
                <a:latin typeface="+mn-lt"/>
                <a:ea typeface="+mn-ea"/>
                <a:cs typeface="+mn-cs"/>
              </a:defRPr>
            </a:lvl5pPr>
            <a:lvl6pPr marL="2514600" indent="-228600">
              <a:spcBef>
                <a:spcPct val="20000"/>
              </a:spcBef>
              <a:buFont typeface="Arial" pitchFamily="34" charset="0"/>
              <a:buChar char="•"/>
              <a:defRPr sz="2000">
                <a:latin typeface="+mn-lt"/>
                <a:ea typeface="+mn-ea"/>
                <a:cs typeface="+mn-cs"/>
              </a:defRPr>
            </a:lvl6pPr>
            <a:lvl7pPr marL="2971800" indent="-228600">
              <a:spcBef>
                <a:spcPct val="20000"/>
              </a:spcBef>
              <a:buFont typeface="Arial" pitchFamily="34" charset="0"/>
              <a:buChar char="•"/>
              <a:defRPr sz="2000">
                <a:latin typeface="+mn-lt"/>
                <a:ea typeface="+mn-ea"/>
                <a:cs typeface="+mn-cs"/>
              </a:defRPr>
            </a:lvl7pPr>
            <a:lvl8pPr marL="3429000" indent="-228600">
              <a:spcBef>
                <a:spcPct val="20000"/>
              </a:spcBef>
              <a:buFont typeface="Arial" pitchFamily="34" charset="0"/>
              <a:buChar char="•"/>
              <a:defRPr sz="2000">
                <a:latin typeface="+mn-lt"/>
                <a:ea typeface="+mn-ea"/>
                <a:cs typeface="+mn-cs"/>
              </a:defRPr>
            </a:lvl8pPr>
            <a:lvl9pPr marL="3886200" indent="-228600">
              <a:spcBef>
                <a:spcPct val="20000"/>
              </a:spcBef>
              <a:buFont typeface="Arial" pitchFamily="34" charset="0"/>
              <a:buChar char="•"/>
              <a:defRPr sz="2000">
                <a:latin typeface="+mn-lt"/>
                <a:ea typeface="+mn-ea"/>
                <a:cs typeface="+mn-cs"/>
              </a:defRPr>
            </a:lvl9pPr>
          </a:lstStyle>
          <a:p>
            <a:pPr algn="r"/>
            <a:endParaRPr lang="en-US" sz="1100" dirty="0">
              <a:solidFill>
                <a:srgbClr val="FFFFFF"/>
              </a:solidFill>
            </a:endParaRPr>
          </a:p>
        </p:txBody>
      </p:sp>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99 (48/29/22)</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15</a:t>
            </a:r>
          </a:p>
        </p:txBody>
      </p:sp>
    </p:spTree>
    <p:extLst>
      <p:ext uri="{BB962C8B-B14F-4D97-AF65-F5344CB8AC3E}">
        <p14:creationId xmlns:p14="http://schemas.microsoft.com/office/powerpoint/2010/main" val="3867697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400" b="1" dirty="0"/>
              <a:t>In case of no bilateral agreement: does your MFA </a:t>
            </a:r>
            <a:br>
              <a:rPr lang="en-US" sz="2400" b="1" dirty="0"/>
            </a:br>
            <a:r>
              <a:rPr lang="en-US" sz="2400" b="1" dirty="0"/>
              <a:t>offer information/support about regulations/possibilities regarding online work while being posted abroad?</a:t>
            </a:r>
            <a:endParaRPr lang="en-US" sz="24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21</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43425359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ragewortlaut"/>
          <p:cNvSpPr txBox="1">
            <a:spLocks/>
          </p:cNvSpPr>
          <p:nvPr/>
        </p:nvSpPr>
        <p:spPr>
          <a:xfrm>
            <a:off x="7414320" y="5809314"/>
            <a:ext cx="1272480" cy="299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forceAA="1" compatLnSpc="1">
            <a:prstTxWarp prst="textNoShape">
              <a:avLst/>
            </a:prstTxWarp>
          </a:bodyPr>
          <a:lstStyle>
            <a:lvl1pPr marL="0" indent="0" eaLnBrk="1" hangingPunct="1">
              <a:spcBef>
                <a:spcPct val="20000"/>
              </a:spcBef>
              <a:buFont typeface="Arial" charset="0"/>
              <a:buNone/>
              <a:defRPr sz="831">
                <a:solidFill>
                  <a:srgbClr val="9BAAC8"/>
                </a:solidFill>
                <a:latin typeface="+mn-lt"/>
                <a:ea typeface="+mn-ea"/>
                <a:cs typeface="+mn-cs"/>
              </a:defRPr>
            </a:lvl1pPr>
            <a:lvl2pPr marL="742950" indent="-285750" eaLnBrk="1" hangingPunct="1">
              <a:spcBef>
                <a:spcPct val="20000"/>
              </a:spcBef>
              <a:buFont typeface="Arial" charset="0"/>
              <a:buChar char="–"/>
              <a:defRPr sz="2800">
                <a:latin typeface="+mn-lt"/>
                <a:ea typeface="+mn-ea"/>
                <a:cs typeface="+mn-cs"/>
              </a:defRPr>
            </a:lvl2pPr>
            <a:lvl3pPr marL="1143000" indent="-228600" eaLnBrk="1" hangingPunct="1">
              <a:spcBef>
                <a:spcPct val="20000"/>
              </a:spcBef>
              <a:buFont typeface="Arial" charset="0"/>
              <a:buChar char="•"/>
              <a:defRPr sz="2400">
                <a:latin typeface="+mn-lt"/>
                <a:ea typeface="+mn-ea"/>
                <a:cs typeface="+mn-cs"/>
              </a:defRPr>
            </a:lvl3pPr>
            <a:lvl4pPr marL="1600200" indent="-228600" eaLnBrk="1" hangingPunct="1">
              <a:spcBef>
                <a:spcPct val="20000"/>
              </a:spcBef>
              <a:buFont typeface="Arial" charset="0"/>
              <a:buChar char="–"/>
              <a:defRPr sz="2000">
                <a:latin typeface="+mn-lt"/>
                <a:ea typeface="+mn-ea"/>
                <a:cs typeface="+mn-cs"/>
              </a:defRPr>
            </a:lvl4pPr>
            <a:lvl5pPr marL="2057400" indent="-228600" eaLnBrk="1" hangingPunct="1">
              <a:spcBef>
                <a:spcPct val="20000"/>
              </a:spcBef>
              <a:buFont typeface="Arial" charset="0"/>
              <a:buChar char="»"/>
              <a:defRPr sz="2000">
                <a:latin typeface="+mn-lt"/>
                <a:ea typeface="+mn-ea"/>
                <a:cs typeface="+mn-cs"/>
              </a:defRPr>
            </a:lvl5pPr>
            <a:lvl6pPr marL="2514600" indent="-228600">
              <a:spcBef>
                <a:spcPct val="20000"/>
              </a:spcBef>
              <a:buFont typeface="Arial" pitchFamily="34" charset="0"/>
              <a:buChar char="•"/>
              <a:defRPr sz="2000">
                <a:latin typeface="+mn-lt"/>
                <a:ea typeface="+mn-ea"/>
                <a:cs typeface="+mn-cs"/>
              </a:defRPr>
            </a:lvl6pPr>
            <a:lvl7pPr marL="2971800" indent="-228600">
              <a:spcBef>
                <a:spcPct val="20000"/>
              </a:spcBef>
              <a:buFont typeface="Arial" pitchFamily="34" charset="0"/>
              <a:buChar char="•"/>
              <a:defRPr sz="2000">
                <a:latin typeface="+mn-lt"/>
                <a:ea typeface="+mn-ea"/>
                <a:cs typeface="+mn-cs"/>
              </a:defRPr>
            </a:lvl7pPr>
            <a:lvl8pPr marL="3429000" indent="-228600">
              <a:spcBef>
                <a:spcPct val="20000"/>
              </a:spcBef>
              <a:buFont typeface="Arial" pitchFamily="34" charset="0"/>
              <a:buChar char="•"/>
              <a:defRPr sz="2000">
                <a:latin typeface="+mn-lt"/>
                <a:ea typeface="+mn-ea"/>
                <a:cs typeface="+mn-cs"/>
              </a:defRPr>
            </a:lvl8pPr>
            <a:lvl9pPr marL="3886200" indent="-228600">
              <a:spcBef>
                <a:spcPct val="20000"/>
              </a:spcBef>
              <a:buFont typeface="Arial" pitchFamily="34" charset="0"/>
              <a:buChar char="•"/>
              <a:defRPr sz="2000">
                <a:latin typeface="+mn-lt"/>
                <a:ea typeface="+mn-ea"/>
                <a:cs typeface="+mn-cs"/>
              </a:defRPr>
            </a:lvl9pPr>
          </a:lstStyle>
          <a:p>
            <a:pPr algn="r"/>
            <a:endParaRPr lang="en-US" sz="1100" dirty="0">
              <a:solidFill>
                <a:srgbClr val="FFFFFF"/>
              </a:solidFill>
            </a:endParaRPr>
          </a:p>
        </p:txBody>
      </p:sp>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102 (4/74/24)</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16</a:t>
            </a:r>
          </a:p>
        </p:txBody>
      </p:sp>
    </p:spTree>
    <p:extLst>
      <p:ext uri="{BB962C8B-B14F-4D97-AF65-F5344CB8AC3E}">
        <p14:creationId xmlns:p14="http://schemas.microsoft.com/office/powerpoint/2010/main" val="4168794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In case of an existing bilateral agreement, </a:t>
            </a:r>
            <a:br>
              <a:rPr lang="en-US" sz="2800" b="1" dirty="0"/>
            </a:br>
            <a:r>
              <a:rPr lang="en-US" sz="2800" b="1" dirty="0"/>
              <a:t>do you keep your diplomatic status while posted abroad if you: Take up physical work?</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22</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399930684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106 (47/39/20)</a:t>
            </a:r>
          </a:p>
        </p:txBody>
      </p:sp>
      <p:sp>
        <p:nvSpPr>
          <p:cNvPr id="8"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17</a:t>
            </a:r>
          </a:p>
        </p:txBody>
      </p:sp>
      <p:sp>
        <p:nvSpPr>
          <p:cNvPr id="9"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Tree>
    <p:extLst>
      <p:ext uri="{BB962C8B-B14F-4D97-AF65-F5344CB8AC3E}">
        <p14:creationId xmlns:p14="http://schemas.microsoft.com/office/powerpoint/2010/main" val="604209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Work online for customers/clients </a:t>
            </a:r>
            <a:br>
              <a:rPr lang="en-US" sz="2800" b="1" dirty="0"/>
            </a:br>
            <a:r>
              <a:rPr lang="en-US" sz="2800" b="1" dirty="0"/>
              <a:t>in the country you are being posted to?</a:t>
            </a:r>
            <a:r>
              <a:rPr lang="en-US" sz="2800" dirty="0"/>
              <a:t> </a:t>
            </a:r>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23</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38775761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ragewortlaut"/>
          <p:cNvSpPr txBox="1">
            <a:spLocks/>
          </p:cNvSpPr>
          <p:nvPr/>
        </p:nvSpPr>
        <p:spPr>
          <a:xfrm>
            <a:off x="7414320" y="5809314"/>
            <a:ext cx="1272480" cy="299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forceAA="1" compatLnSpc="1">
            <a:prstTxWarp prst="textNoShape">
              <a:avLst/>
            </a:prstTxWarp>
          </a:bodyPr>
          <a:lstStyle>
            <a:lvl1pPr marL="0" indent="0" eaLnBrk="1" hangingPunct="1">
              <a:spcBef>
                <a:spcPct val="20000"/>
              </a:spcBef>
              <a:buFont typeface="Arial" charset="0"/>
              <a:buNone/>
              <a:defRPr sz="831">
                <a:solidFill>
                  <a:srgbClr val="9BAAC8"/>
                </a:solidFill>
                <a:latin typeface="+mn-lt"/>
                <a:ea typeface="+mn-ea"/>
                <a:cs typeface="+mn-cs"/>
              </a:defRPr>
            </a:lvl1pPr>
            <a:lvl2pPr marL="742950" indent="-285750" eaLnBrk="1" hangingPunct="1">
              <a:spcBef>
                <a:spcPct val="20000"/>
              </a:spcBef>
              <a:buFont typeface="Arial" charset="0"/>
              <a:buChar char="–"/>
              <a:defRPr sz="2800">
                <a:latin typeface="+mn-lt"/>
                <a:ea typeface="+mn-ea"/>
                <a:cs typeface="+mn-cs"/>
              </a:defRPr>
            </a:lvl2pPr>
            <a:lvl3pPr marL="1143000" indent="-228600" eaLnBrk="1" hangingPunct="1">
              <a:spcBef>
                <a:spcPct val="20000"/>
              </a:spcBef>
              <a:buFont typeface="Arial" charset="0"/>
              <a:buChar char="•"/>
              <a:defRPr sz="2400">
                <a:latin typeface="+mn-lt"/>
                <a:ea typeface="+mn-ea"/>
                <a:cs typeface="+mn-cs"/>
              </a:defRPr>
            </a:lvl3pPr>
            <a:lvl4pPr marL="1600200" indent="-228600" eaLnBrk="1" hangingPunct="1">
              <a:spcBef>
                <a:spcPct val="20000"/>
              </a:spcBef>
              <a:buFont typeface="Arial" charset="0"/>
              <a:buChar char="–"/>
              <a:defRPr sz="2000">
                <a:latin typeface="+mn-lt"/>
                <a:ea typeface="+mn-ea"/>
                <a:cs typeface="+mn-cs"/>
              </a:defRPr>
            </a:lvl4pPr>
            <a:lvl5pPr marL="2057400" indent="-228600" eaLnBrk="1" hangingPunct="1">
              <a:spcBef>
                <a:spcPct val="20000"/>
              </a:spcBef>
              <a:buFont typeface="Arial" charset="0"/>
              <a:buChar char="»"/>
              <a:defRPr sz="2000">
                <a:latin typeface="+mn-lt"/>
                <a:ea typeface="+mn-ea"/>
                <a:cs typeface="+mn-cs"/>
              </a:defRPr>
            </a:lvl5pPr>
            <a:lvl6pPr marL="2514600" indent="-228600">
              <a:spcBef>
                <a:spcPct val="20000"/>
              </a:spcBef>
              <a:buFont typeface="Arial" pitchFamily="34" charset="0"/>
              <a:buChar char="•"/>
              <a:defRPr sz="2000">
                <a:latin typeface="+mn-lt"/>
                <a:ea typeface="+mn-ea"/>
                <a:cs typeface="+mn-cs"/>
              </a:defRPr>
            </a:lvl6pPr>
            <a:lvl7pPr marL="2971800" indent="-228600">
              <a:spcBef>
                <a:spcPct val="20000"/>
              </a:spcBef>
              <a:buFont typeface="Arial" pitchFamily="34" charset="0"/>
              <a:buChar char="•"/>
              <a:defRPr sz="2000">
                <a:latin typeface="+mn-lt"/>
                <a:ea typeface="+mn-ea"/>
                <a:cs typeface="+mn-cs"/>
              </a:defRPr>
            </a:lvl7pPr>
            <a:lvl8pPr marL="3429000" indent="-228600">
              <a:spcBef>
                <a:spcPct val="20000"/>
              </a:spcBef>
              <a:buFont typeface="Arial" pitchFamily="34" charset="0"/>
              <a:buChar char="•"/>
              <a:defRPr sz="2000">
                <a:latin typeface="+mn-lt"/>
                <a:ea typeface="+mn-ea"/>
                <a:cs typeface="+mn-cs"/>
              </a:defRPr>
            </a:lvl8pPr>
            <a:lvl9pPr marL="3886200" indent="-228600">
              <a:spcBef>
                <a:spcPct val="20000"/>
              </a:spcBef>
              <a:buFont typeface="Arial" pitchFamily="34" charset="0"/>
              <a:buChar char="•"/>
              <a:defRPr sz="2000">
                <a:latin typeface="+mn-lt"/>
                <a:ea typeface="+mn-ea"/>
                <a:cs typeface="+mn-cs"/>
              </a:defRPr>
            </a:lvl9pPr>
          </a:lstStyle>
          <a:p>
            <a:pPr algn="r"/>
            <a:endParaRPr lang="en-US" sz="1100" dirty="0">
              <a:solidFill>
                <a:srgbClr val="FFFFFF"/>
              </a:solidFill>
            </a:endParaRPr>
          </a:p>
        </p:txBody>
      </p:sp>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104 (43/34/27)</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18</a:t>
            </a:r>
          </a:p>
        </p:txBody>
      </p:sp>
    </p:spTree>
    <p:extLst>
      <p:ext uri="{BB962C8B-B14F-4D97-AF65-F5344CB8AC3E}">
        <p14:creationId xmlns:p14="http://schemas.microsoft.com/office/powerpoint/2010/main" val="1022629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solidFill>
                  <a:prstClr val="black"/>
                </a:solidFill>
              </a:rPr>
              <a:t>Are working from home for an international </a:t>
            </a:r>
            <a:br>
              <a:rPr lang="en-US" sz="2800" b="1" dirty="0">
                <a:solidFill>
                  <a:prstClr val="black"/>
                </a:solidFill>
              </a:rPr>
            </a:br>
            <a:r>
              <a:rPr lang="en-US" sz="2800" b="1" dirty="0">
                <a:solidFill>
                  <a:prstClr val="black"/>
                </a:solidFill>
              </a:rPr>
              <a:t>Company or do remote work for a company in your home country?</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24</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345837115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108 (45/33/21)</a:t>
            </a:r>
          </a:p>
        </p:txBody>
      </p:sp>
      <p:sp>
        <p:nvSpPr>
          <p:cNvPr id="13"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19</a:t>
            </a:r>
          </a:p>
        </p:txBody>
      </p:sp>
    </p:spTree>
    <p:extLst>
      <p:ext uri="{BB962C8B-B14F-4D97-AF65-F5344CB8AC3E}">
        <p14:creationId xmlns:p14="http://schemas.microsoft.com/office/powerpoint/2010/main" val="32457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solidFill>
                  <a:prstClr val="black"/>
                </a:solidFill>
              </a:rPr>
              <a:t>Does your home country's bilateral agreement </a:t>
            </a:r>
            <a:br>
              <a:rPr lang="en-US" sz="2800" b="1" dirty="0">
                <a:solidFill>
                  <a:prstClr val="black"/>
                </a:solidFill>
              </a:rPr>
            </a:br>
            <a:r>
              <a:rPr lang="en-US" sz="2800" b="1" dirty="0">
                <a:solidFill>
                  <a:prstClr val="black"/>
                </a:solidFill>
              </a:rPr>
              <a:t>cover or regulate online employment/self employed online work/freelancing? </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25</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427835043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8"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104 (17/55/32)</a:t>
            </a:r>
          </a:p>
        </p:txBody>
      </p:sp>
      <p:sp>
        <p:nvSpPr>
          <p:cNvPr id="12"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20</a:t>
            </a:r>
          </a:p>
        </p:txBody>
      </p:sp>
    </p:spTree>
    <p:extLst>
      <p:ext uri="{BB962C8B-B14F-4D97-AF65-F5344CB8AC3E}">
        <p14:creationId xmlns:p14="http://schemas.microsoft.com/office/powerpoint/2010/main" val="3007497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7B8D08-1659-4131-83E8-85B874FBD66E}"/>
              </a:ext>
            </a:extLst>
          </p:cNvPr>
          <p:cNvSpPr>
            <a:spLocks noGrp="1"/>
          </p:cNvSpPr>
          <p:nvPr>
            <p:ph type="title"/>
          </p:nvPr>
        </p:nvSpPr>
        <p:spPr>
          <a:xfrm>
            <a:off x="1043608" y="274638"/>
            <a:ext cx="7643192" cy="922114"/>
          </a:xfrm>
        </p:spPr>
        <p:txBody>
          <a:bodyPr/>
          <a:lstStyle/>
          <a:p>
            <a:r>
              <a:rPr lang="en-US" sz="3600" b="1" dirty="0"/>
              <a:t>BWA or MoU</a:t>
            </a:r>
          </a:p>
        </p:txBody>
      </p:sp>
      <p:graphicFrame>
        <p:nvGraphicFramePr>
          <p:cNvPr id="6" name="Inhaltsplatzhalter 5">
            <a:extLst>
              <a:ext uri="{FF2B5EF4-FFF2-40B4-BE49-F238E27FC236}">
                <a16:creationId xmlns:a16="http://schemas.microsoft.com/office/drawing/2014/main" id="{5358B163-2BF9-495B-89CA-1EA6AD9BFC9F}"/>
              </a:ext>
            </a:extLst>
          </p:cNvPr>
          <p:cNvGraphicFramePr>
            <a:graphicFrameLocks noGrp="1"/>
          </p:cNvGraphicFramePr>
          <p:nvPr>
            <p:ph idx="1"/>
            <p:extLst>
              <p:ext uri="{D42A27DB-BD31-4B8C-83A1-F6EECF244321}">
                <p14:modId xmlns:p14="http://schemas.microsoft.com/office/powerpoint/2010/main" val="3885175125"/>
              </p:ext>
            </p:extLst>
          </p:nvPr>
        </p:nvGraphicFramePr>
        <p:xfrm>
          <a:off x="1001440" y="1171713"/>
          <a:ext cx="7128792" cy="4965747"/>
        </p:xfrm>
        <a:graphic>
          <a:graphicData uri="http://schemas.openxmlformats.org/drawingml/2006/table">
            <a:tbl>
              <a:tblPr firstRow="1" firstCol="1" bandRow="1">
                <a:tableStyleId>{5C22544A-7EE6-4342-B048-85BDC9FD1C3A}</a:tableStyleId>
              </a:tblPr>
              <a:tblGrid>
                <a:gridCol w="1426550">
                  <a:extLst>
                    <a:ext uri="{9D8B030D-6E8A-4147-A177-3AD203B41FA5}">
                      <a16:colId xmlns:a16="http://schemas.microsoft.com/office/drawing/2014/main" val="66719374"/>
                    </a:ext>
                  </a:extLst>
                </a:gridCol>
                <a:gridCol w="5702242">
                  <a:extLst>
                    <a:ext uri="{9D8B030D-6E8A-4147-A177-3AD203B41FA5}">
                      <a16:colId xmlns:a16="http://schemas.microsoft.com/office/drawing/2014/main" val="1742180280"/>
                    </a:ext>
                  </a:extLst>
                </a:gridCol>
              </a:tblGrid>
              <a:tr h="296082">
                <a:tc>
                  <a:txBody>
                    <a:bodyPr/>
                    <a:lstStyle/>
                    <a:p>
                      <a:pPr indent="-896620">
                        <a:lnSpc>
                          <a:spcPct val="115000"/>
                        </a:lnSpc>
                        <a:spcAft>
                          <a:spcPts val="1000"/>
                        </a:spcAft>
                      </a:pPr>
                      <a:r>
                        <a:rPr lang="en-GB" sz="1600" dirty="0">
                          <a:effectLst/>
                        </a:rPr>
                        <a:t>COUNTRIES</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600" dirty="0">
                          <a:effectLst/>
                        </a:rPr>
                        <a:t>NUMBER OF BWAs AND/OR MOUs</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1224436460"/>
                  </a:ext>
                </a:extLst>
              </a:tr>
              <a:tr h="218649">
                <a:tc>
                  <a:txBody>
                    <a:bodyPr/>
                    <a:lstStyle/>
                    <a:p>
                      <a:pPr indent="-896620">
                        <a:lnSpc>
                          <a:spcPct val="115000"/>
                        </a:lnSpc>
                        <a:spcAft>
                          <a:spcPts val="1000"/>
                        </a:spcAft>
                      </a:pPr>
                      <a:r>
                        <a:rPr lang="en-GB" sz="1200" dirty="0">
                          <a:effectLst/>
                        </a:rPr>
                        <a:t>Austria</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10</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2734338072"/>
                  </a:ext>
                </a:extLst>
              </a:tr>
              <a:tr h="218649">
                <a:tc>
                  <a:txBody>
                    <a:bodyPr/>
                    <a:lstStyle/>
                    <a:p>
                      <a:pPr indent="-896620">
                        <a:lnSpc>
                          <a:spcPct val="115000"/>
                        </a:lnSpc>
                        <a:spcAft>
                          <a:spcPts val="1000"/>
                        </a:spcAft>
                      </a:pPr>
                      <a:r>
                        <a:rPr lang="en-GB" sz="1200">
                          <a:effectLst/>
                        </a:rPr>
                        <a:t>Belgium </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de-DE" sz="1200" dirty="0">
                          <a:effectLst/>
                        </a:rPr>
                        <a:t>24</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906363105"/>
                  </a:ext>
                </a:extLst>
              </a:tr>
              <a:tr h="235363">
                <a:tc>
                  <a:txBody>
                    <a:bodyPr/>
                    <a:lstStyle/>
                    <a:p>
                      <a:pPr indent="-896620">
                        <a:lnSpc>
                          <a:spcPct val="115000"/>
                        </a:lnSpc>
                        <a:spcAft>
                          <a:spcPts val="1000"/>
                        </a:spcAft>
                      </a:pPr>
                      <a:r>
                        <a:rPr lang="en-GB" sz="1200">
                          <a:effectLst/>
                        </a:rPr>
                        <a:t>Czech Republic</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de-DE" sz="1200" dirty="0">
                          <a:effectLst/>
                        </a:rPr>
                        <a:t>7</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265714940"/>
                  </a:ext>
                </a:extLst>
              </a:tr>
              <a:tr h="218649">
                <a:tc>
                  <a:txBody>
                    <a:bodyPr/>
                    <a:lstStyle/>
                    <a:p>
                      <a:pPr indent="-896620">
                        <a:lnSpc>
                          <a:spcPct val="115000"/>
                        </a:lnSpc>
                        <a:spcAft>
                          <a:spcPts val="1000"/>
                        </a:spcAft>
                      </a:pPr>
                      <a:r>
                        <a:rPr lang="en-GB" sz="1200">
                          <a:effectLst/>
                        </a:rPr>
                        <a:t>Estonia</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2</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3073226782"/>
                  </a:ext>
                </a:extLst>
              </a:tr>
              <a:tr h="214997">
                <a:tc>
                  <a:txBody>
                    <a:bodyPr/>
                    <a:lstStyle/>
                    <a:p>
                      <a:pPr indent="-896620">
                        <a:lnSpc>
                          <a:spcPct val="115000"/>
                        </a:lnSpc>
                        <a:spcAft>
                          <a:spcPts val="1000"/>
                        </a:spcAft>
                      </a:pPr>
                      <a:r>
                        <a:rPr lang="en-GB" sz="1200">
                          <a:effectLst/>
                        </a:rPr>
                        <a:t>European Union</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EU cannot enter BWAs for lack of reciprocity: </a:t>
                      </a:r>
                      <a:r>
                        <a:rPr lang="en-US" sz="1200" dirty="0">
                          <a:effectLst/>
                        </a:rPr>
                        <a:t>First arrangement between EEAS and  New Zealand</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3099967189"/>
                  </a:ext>
                </a:extLst>
              </a:tr>
              <a:tr h="218649">
                <a:tc>
                  <a:txBody>
                    <a:bodyPr/>
                    <a:lstStyle/>
                    <a:p>
                      <a:pPr indent="-896620">
                        <a:lnSpc>
                          <a:spcPct val="115000"/>
                        </a:lnSpc>
                        <a:spcAft>
                          <a:spcPts val="1000"/>
                        </a:spcAft>
                      </a:pPr>
                      <a:r>
                        <a:rPr lang="en-GB" sz="1200">
                          <a:effectLst/>
                        </a:rPr>
                        <a:t>Finland</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14</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2689468939"/>
                  </a:ext>
                </a:extLst>
              </a:tr>
              <a:tr h="218649">
                <a:tc>
                  <a:txBody>
                    <a:bodyPr/>
                    <a:lstStyle/>
                    <a:p>
                      <a:pPr indent="-896620">
                        <a:lnSpc>
                          <a:spcPct val="115000"/>
                        </a:lnSpc>
                        <a:spcAft>
                          <a:spcPts val="1000"/>
                        </a:spcAft>
                      </a:pPr>
                      <a:r>
                        <a:rPr lang="en-GB" sz="1200">
                          <a:effectLst/>
                        </a:rPr>
                        <a:t>France</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45</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1224539172"/>
                  </a:ext>
                </a:extLst>
              </a:tr>
              <a:tr h="218649">
                <a:tc>
                  <a:txBody>
                    <a:bodyPr/>
                    <a:lstStyle/>
                    <a:p>
                      <a:pPr indent="-896620">
                        <a:lnSpc>
                          <a:spcPct val="115000"/>
                        </a:lnSpc>
                        <a:spcAft>
                          <a:spcPts val="1000"/>
                        </a:spcAft>
                      </a:pPr>
                      <a:r>
                        <a:rPr lang="en-GB" sz="1200">
                          <a:effectLst/>
                        </a:rPr>
                        <a:t>Germany</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51</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2542411311"/>
                  </a:ext>
                </a:extLst>
              </a:tr>
              <a:tr h="218649">
                <a:tc>
                  <a:txBody>
                    <a:bodyPr/>
                    <a:lstStyle/>
                    <a:p>
                      <a:pPr indent="-896620">
                        <a:lnSpc>
                          <a:spcPct val="115000"/>
                        </a:lnSpc>
                        <a:spcAft>
                          <a:spcPts val="1000"/>
                        </a:spcAft>
                      </a:pPr>
                      <a:r>
                        <a:rPr lang="en-GB" sz="1200">
                          <a:effectLst/>
                        </a:rPr>
                        <a:t>Iceland</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de-DE" sz="1200" dirty="0">
                          <a:effectLst/>
                        </a:rPr>
                        <a:t> </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2732540507"/>
                  </a:ext>
                </a:extLst>
              </a:tr>
              <a:tr h="218649">
                <a:tc>
                  <a:txBody>
                    <a:bodyPr/>
                    <a:lstStyle/>
                    <a:p>
                      <a:pPr indent="-896620">
                        <a:lnSpc>
                          <a:spcPct val="115000"/>
                        </a:lnSpc>
                        <a:spcAft>
                          <a:spcPts val="1000"/>
                        </a:spcAft>
                      </a:pPr>
                      <a:r>
                        <a:rPr lang="en-GB" sz="1200">
                          <a:effectLst/>
                        </a:rPr>
                        <a:t>Ireland</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9</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3146170325"/>
                  </a:ext>
                </a:extLst>
              </a:tr>
              <a:tr h="218649">
                <a:tc>
                  <a:txBody>
                    <a:bodyPr/>
                    <a:lstStyle/>
                    <a:p>
                      <a:pPr indent="-896620">
                        <a:lnSpc>
                          <a:spcPct val="115000"/>
                        </a:lnSpc>
                        <a:spcAft>
                          <a:spcPts val="1000"/>
                        </a:spcAft>
                      </a:pPr>
                      <a:r>
                        <a:rPr lang="en-GB" sz="1200">
                          <a:effectLst/>
                        </a:rPr>
                        <a:t>Italy</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31</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1244778791"/>
                  </a:ext>
                </a:extLst>
              </a:tr>
              <a:tr h="218649">
                <a:tc>
                  <a:txBody>
                    <a:bodyPr/>
                    <a:lstStyle/>
                    <a:p>
                      <a:pPr indent="-896620">
                        <a:lnSpc>
                          <a:spcPct val="115000"/>
                        </a:lnSpc>
                        <a:spcAft>
                          <a:spcPts val="1000"/>
                        </a:spcAft>
                      </a:pPr>
                      <a:r>
                        <a:rPr lang="en-GB" sz="1200">
                          <a:effectLst/>
                        </a:rPr>
                        <a:t>Latvia</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7</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3264345626"/>
                  </a:ext>
                </a:extLst>
              </a:tr>
              <a:tr h="218649">
                <a:tc>
                  <a:txBody>
                    <a:bodyPr/>
                    <a:lstStyle/>
                    <a:p>
                      <a:pPr indent="-896620">
                        <a:lnSpc>
                          <a:spcPct val="115000"/>
                        </a:lnSpc>
                        <a:spcAft>
                          <a:spcPts val="1000"/>
                        </a:spcAft>
                      </a:pPr>
                      <a:r>
                        <a:rPr lang="en-GB" sz="1200">
                          <a:effectLst/>
                        </a:rPr>
                        <a:t>Lithuania</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 </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2471650240"/>
                  </a:ext>
                </a:extLst>
              </a:tr>
              <a:tr h="293592">
                <a:tc>
                  <a:txBody>
                    <a:bodyPr/>
                    <a:lstStyle/>
                    <a:p>
                      <a:pPr indent="-896620">
                        <a:lnSpc>
                          <a:spcPct val="115000"/>
                        </a:lnSpc>
                        <a:spcAft>
                          <a:spcPts val="1000"/>
                        </a:spcAft>
                      </a:pPr>
                      <a:r>
                        <a:rPr lang="en-GB" sz="1200">
                          <a:effectLst/>
                        </a:rPr>
                        <a:t>Luxembourg</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22</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155899516"/>
                  </a:ext>
                </a:extLst>
              </a:tr>
              <a:tr h="218649">
                <a:tc>
                  <a:txBody>
                    <a:bodyPr/>
                    <a:lstStyle/>
                    <a:p>
                      <a:pPr indent="-896620">
                        <a:lnSpc>
                          <a:spcPct val="115000"/>
                        </a:lnSpc>
                        <a:spcAft>
                          <a:spcPts val="1000"/>
                        </a:spcAft>
                      </a:pPr>
                      <a:r>
                        <a:rPr lang="en-GB" sz="1200">
                          <a:effectLst/>
                        </a:rPr>
                        <a:t>Poland</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de-DE" sz="1200" dirty="0">
                          <a:effectLst/>
                        </a:rPr>
                        <a:t> </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576455726"/>
                  </a:ext>
                </a:extLst>
              </a:tr>
              <a:tr h="218649">
                <a:tc>
                  <a:txBody>
                    <a:bodyPr/>
                    <a:lstStyle/>
                    <a:p>
                      <a:pPr indent="-896620">
                        <a:lnSpc>
                          <a:spcPct val="115000"/>
                        </a:lnSpc>
                        <a:spcAft>
                          <a:spcPts val="1000"/>
                        </a:spcAft>
                      </a:pPr>
                      <a:r>
                        <a:rPr lang="en-GB" sz="1200">
                          <a:effectLst/>
                        </a:rPr>
                        <a:t>Portugal</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21</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2298619242"/>
                  </a:ext>
                </a:extLst>
              </a:tr>
              <a:tr h="218649">
                <a:tc>
                  <a:txBody>
                    <a:bodyPr/>
                    <a:lstStyle/>
                    <a:p>
                      <a:pPr indent="-896620">
                        <a:lnSpc>
                          <a:spcPct val="115000"/>
                        </a:lnSpc>
                        <a:spcAft>
                          <a:spcPts val="1000"/>
                        </a:spcAft>
                      </a:pPr>
                      <a:r>
                        <a:rPr lang="en-GB" sz="1200">
                          <a:effectLst/>
                        </a:rPr>
                        <a:t>Spain</a:t>
                      </a:r>
                      <a:endParaRPr lang="de-DE" sz="120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35</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3156793514"/>
                  </a:ext>
                </a:extLst>
              </a:tr>
              <a:tr h="412337">
                <a:tc>
                  <a:txBody>
                    <a:bodyPr/>
                    <a:lstStyle/>
                    <a:p>
                      <a:pPr indent="-896620">
                        <a:lnSpc>
                          <a:spcPct val="115000"/>
                        </a:lnSpc>
                        <a:spcAft>
                          <a:spcPts val="1000"/>
                        </a:spcAft>
                      </a:pPr>
                      <a:r>
                        <a:rPr lang="en-GB" sz="1200" dirty="0">
                          <a:effectLst/>
                        </a:rPr>
                        <a:t>Switzerland</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US" sz="1200" dirty="0">
                          <a:effectLst/>
                        </a:rPr>
                        <a:t>Bilateral agreements: 32/Reciprocity agreements: 11/Local law makes it possible: 14/EU countries have freedom of movement with Switzerland, allow access to job market</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544598328"/>
                  </a:ext>
                </a:extLst>
              </a:tr>
              <a:tr h="260188">
                <a:tc>
                  <a:txBody>
                    <a:bodyPr/>
                    <a:lstStyle/>
                    <a:p>
                      <a:pPr indent="-896620">
                        <a:lnSpc>
                          <a:spcPct val="115000"/>
                        </a:lnSpc>
                        <a:spcAft>
                          <a:spcPts val="1000"/>
                        </a:spcAft>
                      </a:pPr>
                      <a:r>
                        <a:rPr lang="en-GB" sz="1200" dirty="0">
                          <a:effectLst/>
                        </a:rPr>
                        <a:t>UK</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tc>
                  <a:txBody>
                    <a:bodyPr/>
                    <a:lstStyle/>
                    <a:p>
                      <a:pPr indent="-896620">
                        <a:lnSpc>
                          <a:spcPct val="115000"/>
                        </a:lnSpc>
                        <a:spcAft>
                          <a:spcPts val="1000"/>
                        </a:spcAft>
                      </a:pPr>
                      <a:r>
                        <a:rPr lang="en-GB" sz="1200" dirty="0">
                          <a:effectLst/>
                        </a:rPr>
                        <a:t>79</a:t>
                      </a:r>
                      <a:endParaRPr lang="de-DE" sz="1200" dirty="0">
                        <a:effectLst/>
                        <a:latin typeface="Arial" panose="020B0604020202020204" pitchFamily="34" charset="0"/>
                        <a:ea typeface="Calibri" panose="020F0502020204030204" pitchFamily="34" charset="0"/>
                        <a:cs typeface="Arial" panose="020B0604020202020204" pitchFamily="34" charset="0"/>
                      </a:endParaRPr>
                    </a:p>
                  </a:txBody>
                  <a:tcPr marL="58327" marR="58327" marT="0" marB="0"/>
                </a:tc>
                <a:extLst>
                  <a:ext uri="{0D108BD9-81ED-4DB2-BD59-A6C34878D82A}">
                    <a16:rowId xmlns:a16="http://schemas.microsoft.com/office/drawing/2014/main" val="894677147"/>
                  </a:ext>
                </a:extLst>
              </a:tr>
            </a:tbl>
          </a:graphicData>
        </a:graphic>
      </p:graphicFrame>
      <p:sp>
        <p:nvSpPr>
          <p:cNvPr id="4" name="Foliennummernplatzhalter 3">
            <a:extLst>
              <a:ext uri="{FF2B5EF4-FFF2-40B4-BE49-F238E27FC236}">
                <a16:creationId xmlns:a16="http://schemas.microsoft.com/office/drawing/2014/main" id="{4877D9EA-105B-4F0B-8C75-4F4FB7B75F43}"/>
              </a:ext>
            </a:extLst>
          </p:cNvPr>
          <p:cNvSpPr>
            <a:spLocks noGrp="1"/>
          </p:cNvSpPr>
          <p:nvPr>
            <p:ph type="sldNum" sz="quarter" idx="12"/>
          </p:nvPr>
        </p:nvSpPr>
        <p:spPr/>
        <p:txBody>
          <a:bodyPr/>
          <a:lstStyle/>
          <a:p>
            <a:fld id="{7BFF840B-9E1E-5C4A-B380-68F0A9D3395B}" type="slidenum">
              <a:rPr lang="en-US" altLang="en-US" smtClean="0"/>
              <a:pPr/>
              <a:t>26</a:t>
            </a:fld>
            <a:endParaRPr lang="en-US" altLang="en-US" dirty="0"/>
          </a:p>
        </p:txBody>
      </p:sp>
      <p:sp>
        <p:nvSpPr>
          <p:cNvPr id="5" name="Fußzeilenplatzhalter 4">
            <a:extLst>
              <a:ext uri="{FF2B5EF4-FFF2-40B4-BE49-F238E27FC236}">
                <a16:creationId xmlns:a16="http://schemas.microsoft.com/office/drawing/2014/main" id="{4D7C616D-FE80-4D89-92A8-2538BF053C4A}"/>
              </a:ext>
            </a:extLst>
          </p:cNvPr>
          <p:cNvSpPr>
            <a:spLocks noGrp="1"/>
          </p:cNvSpPr>
          <p:nvPr>
            <p:ph type="ftr" sz="quarter" idx="11"/>
          </p:nvPr>
        </p:nvSpPr>
        <p:spPr/>
        <p:txBody>
          <a:bodyPr/>
          <a:lstStyle/>
          <a:p>
            <a:pPr>
              <a:defRPr/>
            </a:pPr>
            <a:r>
              <a:rPr lang="en-US" dirty="0"/>
              <a:t>EUFASA AISBL - European Union Foreign Affairs Spouses Partners and Families Association</a:t>
            </a:r>
          </a:p>
        </p:txBody>
      </p:sp>
    </p:spTree>
    <p:extLst>
      <p:ext uri="{BB962C8B-B14F-4D97-AF65-F5344CB8AC3E}">
        <p14:creationId xmlns:p14="http://schemas.microsoft.com/office/powerpoint/2010/main" val="3943870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619672" y="0"/>
            <a:ext cx="7139136" cy="1412776"/>
          </a:xfrm>
          <a:solidFill>
            <a:schemeClr val="accent1">
              <a:lumMod val="20000"/>
              <a:lumOff val="80000"/>
            </a:schemeClr>
          </a:solidFill>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lstStyle/>
          <a:p>
            <a:r>
              <a:rPr lang="en-US" altLang="en-US" sz="3600" b="1" dirty="0"/>
              <a:t>      </a:t>
            </a:r>
            <a:br>
              <a:rPr lang="en-US" altLang="en-US" sz="3600" b="1" dirty="0"/>
            </a:br>
            <a:r>
              <a:rPr lang="en-US" altLang="en-US" sz="3600" b="1" dirty="0"/>
              <a:t>     </a:t>
            </a:r>
            <a:br>
              <a:rPr lang="en-US" altLang="en-US" b="1" dirty="0"/>
            </a:br>
            <a:endParaRPr lang="en-US" altLang="en-US" dirty="0"/>
          </a:p>
        </p:txBody>
      </p:sp>
      <p:sp>
        <p:nvSpPr>
          <p:cNvPr id="2051" name="Content Placeholder 2"/>
          <p:cNvSpPr>
            <a:spLocks noGrp="1"/>
          </p:cNvSpPr>
          <p:nvPr>
            <p:ph idx="1"/>
          </p:nvPr>
        </p:nvSpPr>
        <p:spPr>
          <a:xfrm>
            <a:off x="457200" y="1600200"/>
            <a:ext cx="8301608" cy="4925144"/>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lstStyle/>
          <a:p>
            <a:pPr>
              <a:spcAft>
                <a:spcPts val="600"/>
              </a:spcAft>
            </a:pPr>
            <a:r>
              <a:rPr lang="en-US" sz="2400" dirty="0"/>
              <a:t>The survey was initiated because of Corona and teleworking from home during the various lockdowns. The Corona pandemic has proven once and for all that with the expansion of electronic means of communication, work can be done online in many areas of employment.</a:t>
            </a:r>
          </a:p>
          <a:p>
            <a:pPr>
              <a:spcAft>
                <a:spcPts val="600"/>
              </a:spcAft>
            </a:pPr>
            <a:r>
              <a:rPr lang="en-GB" sz="2400" dirty="0"/>
              <a:t>The survey was designed as a preliminary investigation to gain first insights and looked at responses from spouses &amp; partners posted around the world</a:t>
            </a:r>
            <a:r>
              <a:rPr lang="en-US" sz="2400" dirty="0"/>
              <a:t>.</a:t>
            </a:r>
          </a:p>
        </p:txBody>
      </p:sp>
      <p:sp>
        <p:nvSpPr>
          <p:cNvPr id="6" name="Étoile à 5 branches 17">
            <a:extLst>
              <a:ext uri="{FF2B5EF4-FFF2-40B4-BE49-F238E27FC236}">
                <a16:creationId xmlns:a16="http://schemas.microsoft.com/office/drawing/2014/main" id="{88390520-99BB-4ACE-AC1E-D6AE2AAD510B}"/>
              </a:ext>
            </a:extLst>
          </p:cNvPr>
          <p:cNvSpPr/>
          <p:nvPr/>
        </p:nvSpPr>
        <p:spPr>
          <a:xfrm>
            <a:off x="1774540" y="249188"/>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Étoile à 5 branches 17">
            <a:extLst>
              <a:ext uri="{FF2B5EF4-FFF2-40B4-BE49-F238E27FC236}">
                <a16:creationId xmlns:a16="http://schemas.microsoft.com/office/drawing/2014/main" id="{25B36ACD-4BF2-4F6B-8246-54E47849A585}"/>
              </a:ext>
            </a:extLst>
          </p:cNvPr>
          <p:cNvSpPr/>
          <p:nvPr/>
        </p:nvSpPr>
        <p:spPr>
          <a:xfrm>
            <a:off x="7665132" y="249188"/>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4">
            <a:extLst>
              <a:ext uri="{FF2B5EF4-FFF2-40B4-BE49-F238E27FC236}">
                <a16:creationId xmlns:a16="http://schemas.microsoft.com/office/drawing/2014/main" id="{218C2ADD-B67D-4509-A7BD-396F6839C75D}"/>
              </a:ext>
            </a:extLst>
          </p:cNvPr>
          <p:cNvSpPr/>
          <p:nvPr/>
        </p:nvSpPr>
        <p:spPr>
          <a:xfrm>
            <a:off x="2688940" y="209278"/>
            <a:ext cx="5195428" cy="936104"/>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en-US" sz="4400" b="1" dirty="0"/>
              <a:t>Preliminary Findings</a:t>
            </a:r>
            <a:endParaRPr lang="fr-FR" sz="4400" dirty="0"/>
          </a:p>
        </p:txBody>
      </p:sp>
    </p:spTree>
    <p:extLst>
      <p:ext uri="{BB962C8B-B14F-4D97-AF65-F5344CB8AC3E}">
        <p14:creationId xmlns:p14="http://schemas.microsoft.com/office/powerpoint/2010/main" val="290459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619672" y="0"/>
            <a:ext cx="7139136" cy="1412776"/>
          </a:xfrm>
          <a:solidFill>
            <a:schemeClr val="accent1">
              <a:lumMod val="20000"/>
              <a:lumOff val="80000"/>
            </a:schemeClr>
          </a:solidFill>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lstStyle/>
          <a:p>
            <a:r>
              <a:rPr lang="en-US" altLang="en-US" sz="3600" b="1" dirty="0"/>
              <a:t>      </a:t>
            </a:r>
            <a:br>
              <a:rPr lang="en-US" altLang="en-US" sz="3600" b="1" dirty="0"/>
            </a:br>
            <a:r>
              <a:rPr lang="en-US" altLang="en-US" sz="3600" b="1" dirty="0"/>
              <a:t>     </a:t>
            </a:r>
            <a:br>
              <a:rPr lang="en-US" altLang="en-US" b="1" dirty="0"/>
            </a:br>
            <a:endParaRPr lang="en-US" altLang="en-US" dirty="0"/>
          </a:p>
        </p:txBody>
      </p:sp>
      <p:sp>
        <p:nvSpPr>
          <p:cNvPr id="2051" name="Content Placeholder 2"/>
          <p:cNvSpPr>
            <a:spLocks noGrp="1"/>
          </p:cNvSpPr>
          <p:nvPr>
            <p:ph idx="1"/>
          </p:nvPr>
        </p:nvSpPr>
        <p:spPr>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lstStyle/>
          <a:p>
            <a:r>
              <a:rPr lang="en-GB" sz="2400" dirty="0"/>
              <a:t>Key findings: </a:t>
            </a:r>
          </a:p>
          <a:p>
            <a:pPr lvl="1"/>
            <a:r>
              <a:rPr lang="en-US" sz="2000" dirty="0"/>
              <a:t>In theory, online work is enabling more and more spouses and partners to keep their current job or find a new one while working abroad. In reality, however, online work is difficult due to the lack of guidelines for MFA.</a:t>
            </a:r>
            <a:r>
              <a:rPr lang="en-GB" sz="2000" dirty="0"/>
              <a:t> </a:t>
            </a:r>
          </a:p>
          <a:p>
            <a:pPr lvl="1"/>
            <a:r>
              <a:rPr lang="en-GB" sz="2000" dirty="0"/>
              <a:t>Most MFAs allow spouses &amp; partners to work in the host country subject to bilateral work agreements, or if BWAs are not in place, on a case-by-case basis. </a:t>
            </a:r>
            <a:r>
              <a:rPr lang="en-US" sz="2000" dirty="0"/>
              <a:t>However, virtually none of the BWAs relate to online work, usually only in-person work in the host country is covered. </a:t>
            </a:r>
            <a:r>
              <a:rPr lang="en-GB" sz="2000" dirty="0"/>
              <a:t>Therefore, a grey area!</a:t>
            </a:r>
          </a:p>
          <a:p>
            <a:pPr lvl="1"/>
            <a:r>
              <a:rPr lang="en-GB" sz="2000" dirty="0"/>
              <a:t>What this preliminary study has shown so far is that it’s not a question of wanting to work, is what happens if I do work.</a:t>
            </a:r>
            <a:endParaRPr lang="de-DE" sz="2000" dirty="0"/>
          </a:p>
          <a:p>
            <a:pPr>
              <a:spcAft>
                <a:spcPts val="600"/>
              </a:spcAft>
            </a:pPr>
            <a:endParaRPr lang="en-US" altLang="en-US" sz="2800" dirty="0"/>
          </a:p>
          <a:p>
            <a:pPr>
              <a:spcAft>
                <a:spcPts val="600"/>
              </a:spcAft>
            </a:pPr>
            <a:endParaRPr lang="en-US" sz="2400" dirty="0"/>
          </a:p>
        </p:txBody>
      </p:sp>
      <p:sp>
        <p:nvSpPr>
          <p:cNvPr id="6" name="Étoile à 5 branches 17">
            <a:extLst>
              <a:ext uri="{FF2B5EF4-FFF2-40B4-BE49-F238E27FC236}">
                <a16:creationId xmlns:a16="http://schemas.microsoft.com/office/drawing/2014/main" id="{88390520-99BB-4ACE-AC1E-D6AE2AAD510B}"/>
              </a:ext>
            </a:extLst>
          </p:cNvPr>
          <p:cNvSpPr/>
          <p:nvPr/>
        </p:nvSpPr>
        <p:spPr>
          <a:xfrm>
            <a:off x="1774540" y="249188"/>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Étoile à 5 branches 17">
            <a:extLst>
              <a:ext uri="{FF2B5EF4-FFF2-40B4-BE49-F238E27FC236}">
                <a16:creationId xmlns:a16="http://schemas.microsoft.com/office/drawing/2014/main" id="{25B36ACD-4BF2-4F6B-8246-54E47849A585}"/>
              </a:ext>
            </a:extLst>
          </p:cNvPr>
          <p:cNvSpPr/>
          <p:nvPr/>
        </p:nvSpPr>
        <p:spPr>
          <a:xfrm>
            <a:off x="7665132" y="249188"/>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à coins arrondis 4">
            <a:extLst>
              <a:ext uri="{FF2B5EF4-FFF2-40B4-BE49-F238E27FC236}">
                <a16:creationId xmlns:a16="http://schemas.microsoft.com/office/drawing/2014/main" id="{B22A0D74-BB9E-42AC-8EFA-72D471FFE530}"/>
              </a:ext>
            </a:extLst>
          </p:cNvPr>
          <p:cNvSpPr/>
          <p:nvPr/>
        </p:nvSpPr>
        <p:spPr>
          <a:xfrm>
            <a:off x="2688940" y="209278"/>
            <a:ext cx="5195428" cy="936104"/>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en-US" sz="4400" b="1" dirty="0"/>
              <a:t>Preliminary Findings</a:t>
            </a:r>
            <a:endParaRPr lang="fr-FR" sz="4400" dirty="0"/>
          </a:p>
        </p:txBody>
      </p:sp>
    </p:spTree>
    <p:extLst>
      <p:ext uri="{BB962C8B-B14F-4D97-AF65-F5344CB8AC3E}">
        <p14:creationId xmlns:p14="http://schemas.microsoft.com/office/powerpoint/2010/main" val="233059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619672" y="0"/>
            <a:ext cx="7139136" cy="1412776"/>
          </a:xfrm>
          <a:solidFill>
            <a:schemeClr val="accent1">
              <a:lumMod val="20000"/>
              <a:lumOff val="80000"/>
            </a:schemeClr>
          </a:solidFill>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lstStyle/>
          <a:p>
            <a:r>
              <a:rPr lang="en-US" altLang="en-US" sz="3600" b="1" dirty="0"/>
              <a:t>      </a:t>
            </a:r>
            <a:br>
              <a:rPr lang="en-US" altLang="en-US" sz="3600" b="1" dirty="0"/>
            </a:br>
            <a:r>
              <a:rPr lang="en-US" altLang="en-US" sz="3600" b="1" dirty="0"/>
              <a:t>     </a:t>
            </a:r>
            <a:br>
              <a:rPr lang="en-US" altLang="en-US" b="1" dirty="0"/>
            </a:br>
            <a:endParaRPr lang="en-US" altLang="en-US" dirty="0"/>
          </a:p>
        </p:txBody>
      </p:sp>
      <p:sp>
        <p:nvSpPr>
          <p:cNvPr id="2051" name="Content Placeholder 2"/>
          <p:cNvSpPr>
            <a:spLocks noGrp="1"/>
          </p:cNvSpPr>
          <p:nvPr>
            <p:ph idx="1"/>
          </p:nvPr>
        </p:nvSpPr>
        <p:spPr>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lstStyle/>
          <a:p>
            <a:pPr lvl="1"/>
            <a:r>
              <a:rPr lang="en-US" sz="2000" dirty="0"/>
              <a:t>The survey clearly demonstrates that there is a massive lack of communication between the MFAs and the spouses &amp; partners of MFA officials regarding the availability of information material, support or help from the FOs, if any.</a:t>
            </a:r>
            <a:endParaRPr lang="de-DE" sz="2000" dirty="0"/>
          </a:p>
          <a:p>
            <a:pPr lvl="1"/>
            <a:r>
              <a:rPr lang="en-US" sz="2000" dirty="0"/>
              <a:t>Not surprisingly, the biggest challenge for spouses &amp; partners is the loss of MFA allowances and health care as well as pensions (for those who receive them) once they start working abroad. This is nothing new, as it is also true for in-person work. Some MFAs require a certain amount to be earned first before benefits are lost or reduced, but most do not. This removes the incentive to work and at the same time makes it difficult for the spouse/partner to continue paying into their own health and pension system in the home country.</a:t>
            </a:r>
            <a:endParaRPr lang="en-US" dirty="0"/>
          </a:p>
        </p:txBody>
      </p:sp>
      <p:sp>
        <p:nvSpPr>
          <p:cNvPr id="5" name="Rectangle à coins arrondis 4"/>
          <p:cNvSpPr/>
          <p:nvPr/>
        </p:nvSpPr>
        <p:spPr>
          <a:xfrm>
            <a:off x="2688940" y="260648"/>
            <a:ext cx="5195428" cy="936104"/>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en-US" sz="4400" b="1" dirty="0"/>
              <a:t>Preliminary Findings</a:t>
            </a:r>
            <a:endParaRPr lang="fr-FR" sz="4400" dirty="0"/>
          </a:p>
        </p:txBody>
      </p:sp>
      <p:sp>
        <p:nvSpPr>
          <p:cNvPr id="6" name="Étoile à 5 branches 17">
            <a:extLst>
              <a:ext uri="{FF2B5EF4-FFF2-40B4-BE49-F238E27FC236}">
                <a16:creationId xmlns:a16="http://schemas.microsoft.com/office/drawing/2014/main" id="{88390520-99BB-4ACE-AC1E-D6AE2AAD510B}"/>
              </a:ext>
            </a:extLst>
          </p:cNvPr>
          <p:cNvSpPr/>
          <p:nvPr/>
        </p:nvSpPr>
        <p:spPr>
          <a:xfrm>
            <a:off x="1774540" y="249188"/>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Étoile à 5 branches 17">
            <a:extLst>
              <a:ext uri="{FF2B5EF4-FFF2-40B4-BE49-F238E27FC236}">
                <a16:creationId xmlns:a16="http://schemas.microsoft.com/office/drawing/2014/main" id="{25B36ACD-4BF2-4F6B-8246-54E47849A585}"/>
              </a:ext>
            </a:extLst>
          </p:cNvPr>
          <p:cNvSpPr/>
          <p:nvPr/>
        </p:nvSpPr>
        <p:spPr>
          <a:xfrm>
            <a:off x="7665132" y="249188"/>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9651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EE44D9-06F5-443B-8267-60A288AE3492}"/>
              </a:ext>
            </a:extLst>
          </p:cNvPr>
          <p:cNvSpPr>
            <a:spLocks noGrp="1"/>
          </p:cNvSpPr>
          <p:nvPr>
            <p:ph type="title"/>
          </p:nvPr>
        </p:nvSpPr>
        <p:spPr/>
        <p:txBody>
          <a:bodyPr/>
          <a:lstStyle/>
          <a:p>
            <a:r>
              <a:rPr lang="en-US" sz="3600" b="1" dirty="0"/>
              <a:t>Our mandate</a:t>
            </a:r>
            <a:endParaRPr lang="en-US" sz="2000" b="1" dirty="0"/>
          </a:p>
        </p:txBody>
      </p:sp>
      <p:sp>
        <p:nvSpPr>
          <p:cNvPr id="3" name="Inhaltsplatzhalter 2">
            <a:extLst>
              <a:ext uri="{FF2B5EF4-FFF2-40B4-BE49-F238E27FC236}">
                <a16:creationId xmlns:a16="http://schemas.microsoft.com/office/drawing/2014/main" id="{FAF012E3-AA0F-4421-B9F8-15A442DDF51D}"/>
              </a:ext>
            </a:extLst>
          </p:cNvPr>
          <p:cNvSpPr>
            <a:spLocks noGrp="1"/>
          </p:cNvSpPr>
          <p:nvPr>
            <p:ph idx="1"/>
          </p:nvPr>
        </p:nvSpPr>
        <p:spPr/>
        <p:txBody>
          <a:bodyPr/>
          <a:lstStyle/>
          <a:p>
            <a:pPr marL="0" indent="0" algn="ctr">
              <a:buNone/>
            </a:pPr>
            <a:endParaRPr lang="en-US" sz="2400" b="1" dirty="0"/>
          </a:p>
          <a:p>
            <a:pPr marL="0" indent="0" algn="ctr">
              <a:buNone/>
            </a:pPr>
            <a:r>
              <a:rPr lang="en-US" sz="2400" b="1" dirty="0"/>
              <a:t>"Online employment options for spouses &amp; partners: challenges and ways forward"</a:t>
            </a:r>
            <a:endParaRPr lang="en-US" sz="2200" dirty="0"/>
          </a:p>
          <a:p>
            <a:endParaRPr lang="en-US" sz="2200" dirty="0"/>
          </a:p>
          <a:p>
            <a:r>
              <a:rPr lang="en-US" sz="2200" dirty="0"/>
              <a:t>Starting point: </a:t>
            </a:r>
          </a:p>
          <a:p>
            <a:pPr lvl="1"/>
            <a:r>
              <a:rPr lang="en-US" sz="1800" dirty="0"/>
              <a:t>What form of online work is available for spouses &amp; partners? E.g. working online for the current employer, start working as an online freelancer or launch an on online business etc.</a:t>
            </a:r>
          </a:p>
          <a:p>
            <a:pPr lvl="1"/>
            <a:r>
              <a:rPr lang="en-US" sz="1800" dirty="0"/>
              <a:t>What are the main problems spouses &amp; partners are facing?</a:t>
            </a:r>
          </a:p>
          <a:p>
            <a:pPr lvl="1"/>
            <a:r>
              <a:rPr lang="en-US" sz="1800" dirty="0"/>
              <a:t>How can these challenges be overcome?</a:t>
            </a:r>
          </a:p>
        </p:txBody>
      </p:sp>
      <p:sp>
        <p:nvSpPr>
          <p:cNvPr id="4" name="Foliennummernplatzhalter 3">
            <a:extLst>
              <a:ext uri="{FF2B5EF4-FFF2-40B4-BE49-F238E27FC236}">
                <a16:creationId xmlns:a16="http://schemas.microsoft.com/office/drawing/2014/main" id="{8521B369-D693-460F-BAA3-ECBA1F29EDF5}"/>
              </a:ext>
            </a:extLst>
          </p:cNvPr>
          <p:cNvSpPr>
            <a:spLocks noGrp="1"/>
          </p:cNvSpPr>
          <p:nvPr>
            <p:ph type="sldNum" sz="quarter" idx="12"/>
          </p:nvPr>
        </p:nvSpPr>
        <p:spPr/>
        <p:txBody>
          <a:bodyPr/>
          <a:lstStyle/>
          <a:p>
            <a:fld id="{7BFF840B-9E1E-5C4A-B380-68F0A9D3395B}" type="slidenum">
              <a:rPr lang="en-US" altLang="en-US" smtClean="0"/>
              <a:pPr/>
              <a:t>3</a:t>
            </a:fld>
            <a:endParaRPr lang="en-US" altLang="en-US" dirty="0"/>
          </a:p>
        </p:txBody>
      </p:sp>
      <p:sp>
        <p:nvSpPr>
          <p:cNvPr id="5" name="Fußzeilenplatzhalter 4">
            <a:extLst>
              <a:ext uri="{FF2B5EF4-FFF2-40B4-BE49-F238E27FC236}">
                <a16:creationId xmlns:a16="http://schemas.microsoft.com/office/drawing/2014/main" id="{BBB9FCCF-2CAD-4A43-BCF6-A5D19C0F1440}"/>
              </a:ext>
            </a:extLst>
          </p:cNvPr>
          <p:cNvSpPr>
            <a:spLocks noGrp="1"/>
          </p:cNvSpPr>
          <p:nvPr>
            <p:ph type="ftr" sz="quarter" idx="11"/>
          </p:nvPr>
        </p:nvSpPr>
        <p:spPr/>
        <p:txBody>
          <a:bodyPr/>
          <a:lstStyle/>
          <a:p>
            <a:pPr>
              <a:defRPr/>
            </a:pPr>
            <a:r>
              <a:rPr lang="en-US" dirty="0"/>
              <a:t>EUFASA AISBL - European Union Foreign Affairs Spouses Partners and Families Association</a:t>
            </a:r>
          </a:p>
        </p:txBody>
      </p:sp>
    </p:spTree>
    <p:extLst>
      <p:ext uri="{BB962C8B-B14F-4D97-AF65-F5344CB8AC3E}">
        <p14:creationId xmlns:p14="http://schemas.microsoft.com/office/powerpoint/2010/main" val="3350341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619672" y="25574"/>
            <a:ext cx="7056784" cy="1368152"/>
          </a:xfrm>
          <a:solidFill>
            <a:schemeClr val="accent1">
              <a:lumMod val="20000"/>
              <a:lumOff val="80000"/>
            </a:schemeClr>
          </a:solidFill>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lstStyle/>
          <a:p>
            <a:pPr eaLnBrk="1" hangingPunct="1"/>
            <a:r>
              <a:rPr lang="en-US" altLang="en-US" b="1" dirty="0"/>
              <a:t>MANDATE 2023</a:t>
            </a:r>
          </a:p>
        </p:txBody>
      </p:sp>
      <p:sp>
        <p:nvSpPr>
          <p:cNvPr id="2051" name="Content Placeholder 2"/>
          <p:cNvSpPr>
            <a:spLocks noGrp="1"/>
          </p:cNvSpPr>
          <p:nvPr>
            <p:ph idx="1"/>
          </p:nvPr>
        </p:nvSpPr>
        <p:spPr>
          <a:xfrm>
            <a:off x="457200" y="1600200"/>
            <a:ext cx="8229600" cy="4709120"/>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lstStyle/>
          <a:p>
            <a:r>
              <a:rPr lang="en-GB" dirty="0"/>
              <a:t> </a:t>
            </a:r>
            <a:r>
              <a:rPr lang="en-GB" b="1" dirty="0"/>
              <a:t>Proposal</a:t>
            </a:r>
            <a:endParaRPr lang="de-DE" dirty="0"/>
          </a:p>
          <a:p>
            <a:pPr lvl="1"/>
            <a:r>
              <a:rPr lang="de-DE" sz="2400" dirty="0" err="1"/>
              <a:t>Continue</a:t>
            </a:r>
            <a:r>
              <a:rPr lang="de-DE" sz="2400" dirty="0"/>
              <a:t> </a:t>
            </a:r>
            <a:r>
              <a:rPr lang="de-DE" sz="2400" dirty="0" err="1"/>
              <a:t>with</a:t>
            </a:r>
            <a:r>
              <a:rPr lang="de-DE" sz="2400" dirty="0"/>
              <a:t> </a:t>
            </a:r>
            <a:r>
              <a:rPr lang="de-DE" sz="2400" dirty="0" err="1"/>
              <a:t>our</a:t>
            </a:r>
            <a:r>
              <a:rPr lang="de-DE" sz="2400" dirty="0"/>
              <a:t> </a:t>
            </a:r>
            <a:r>
              <a:rPr lang="de-DE" sz="2400" dirty="0" err="1"/>
              <a:t>research</a:t>
            </a:r>
            <a:r>
              <a:rPr lang="de-DE" sz="2400" dirty="0"/>
              <a:t> </a:t>
            </a:r>
            <a:r>
              <a:rPr lang="de-DE" sz="2400" dirty="0" err="1"/>
              <a:t>into</a:t>
            </a:r>
            <a:r>
              <a:rPr lang="de-DE" sz="2400" dirty="0"/>
              <a:t> </a:t>
            </a:r>
            <a:r>
              <a:rPr lang="en-US" sz="2400" dirty="0"/>
              <a:t>possibilities, hindrance, difficulties and opportunities for working online when posted overseas</a:t>
            </a:r>
          </a:p>
          <a:p>
            <a:pPr lvl="1"/>
            <a:r>
              <a:rPr lang="en-US" sz="2400" dirty="0"/>
              <a:t>Prepare policy recommendations</a:t>
            </a:r>
          </a:p>
          <a:p>
            <a:pPr lvl="1"/>
            <a:endParaRPr lang="de-DE" sz="2400" dirty="0"/>
          </a:p>
        </p:txBody>
      </p:sp>
      <p:sp>
        <p:nvSpPr>
          <p:cNvPr id="4" name="Bouton d'action : Accueil 3">
            <a:hlinkClick r:id="" action="ppaction://hlinkshowjump?jump=firstslide" highlightClick="1"/>
          </p:cNvPr>
          <p:cNvSpPr/>
          <p:nvPr/>
        </p:nvSpPr>
        <p:spPr>
          <a:xfrm>
            <a:off x="1763688" y="332656"/>
            <a:ext cx="826392" cy="826392"/>
          </a:xfrm>
          <a:prstGeom prst="actionButtonHom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237978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547664" y="274638"/>
            <a:ext cx="7139136" cy="1143000"/>
          </a:xfrm>
        </p:spPr>
        <p:txBody>
          <a:bodyPr/>
          <a:lstStyle/>
          <a:p>
            <a:pPr eaLnBrk="1" hangingPunct="1"/>
            <a:r>
              <a:rPr lang="en-US" altLang="en-US" dirty="0"/>
              <a:t> </a:t>
            </a:r>
          </a:p>
        </p:txBody>
      </p:sp>
      <p:sp>
        <p:nvSpPr>
          <p:cNvPr id="2051" name="Content Placeholder 2"/>
          <p:cNvSpPr>
            <a:spLocks noGrp="1"/>
          </p:cNvSpPr>
          <p:nvPr>
            <p:ph idx="1"/>
          </p:nvPr>
        </p:nvSpPr>
        <p:spPr>
          <a:xfrm>
            <a:off x="539552" y="1916832"/>
            <a:ext cx="8229600" cy="3240360"/>
          </a:xfrm>
          <a:solidFill>
            <a:schemeClr val="accent1">
              <a:lumMod val="20000"/>
              <a:lumOff val="80000"/>
            </a:schemeClr>
          </a:solidFill>
          <a:effectLst>
            <a:glow rad="101600">
              <a:schemeClr val="accent1">
                <a:satMod val="175000"/>
                <a:alpha val="40000"/>
              </a:schemeClr>
            </a:glow>
            <a:outerShdw blurRad="40000" dist="20000" dir="5400000" rotWithShape="0">
              <a:srgbClr val="000000">
                <a:alpha val="38000"/>
              </a:srgbClr>
            </a:outerShdw>
          </a:effectLst>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lstStyle/>
          <a:p>
            <a:pPr algn="ctr">
              <a:spcAft>
                <a:spcPts val="600"/>
              </a:spcAft>
              <a:buNone/>
            </a:pPr>
            <a:br>
              <a:rPr lang="en-US" altLang="en-US" dirty="0"/>
            </a:br>
            <a:r>
              <a:rPr lang="en-US" altLang="en-US" sz="8000" dirty="0">
                <a:latin typeface="Monotype Corsiva" pitchFamily="66" charset="0"/>
              </a:rPr>
              <a:t>Thank you for your attention !</a:t>
            </a:r>
            <a:endParaRPr lang="en-US" altLang="en-US" sz="6000" dirty="0">
              <a:latin typeface="Monotype Corsiva" pitchFamily="66" charset="0"/>
            </a:endParaRPr>
          </a:p>
        </p:txBody>
      </p:sp>
    </p:spTree>
    <p:extLst>
      <p:ext uri="{BB962C8B-B14F-4D97-AF65-F5344CB8AC3E}">
        <p14:creationId xmlns:p14="http://schemas.microsoft.com/office/powerpoint/2010/main" val="1615397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0D806A-57A3-4D02-A84D-F2A1B8EEA5CF}"/>
              </a:ext>
            </a:extLst>
          </p:cNvPr>
          <p:cNvSpPr>
            <a:spLocks noGrp="1"/>
          </p:cNvSpPr>
          <p:nvPr>
            <p:ph type="title"/>
          </p:nvPr>
        </p:nvSpPr>
        <p:spPr/>
        <p:txBody>
          <a:bodyPr/>
          <a:lstStyle/>
          <a:p>
            <a:r>
              <a:rPr lang="en-US" sz="3600" b="1" dirty="0"/>
              <a:t>Survey</a:t>
            </a:r>
          </a:p>
        </p:txBody>
      </p:sp>
      <p:sp>
        <p:nvSpPr>
          <p:cNvPr id="3" name="Inhaltsplatzhalter 2">
            <a:extLst>
              <a:ext uri="{FF2B5EF4-FFF2-40B4-BE49-F238E27FC236}">
                <a16:creationId xmlns:a16="http://schemas.microsoft.com/office/drawing/2014/main" id="{4233C868-470D-482D-BFB0-326F7DDBC6C9}"/>
              </a:ext>
            </a:extLst>
          </p:cNvPr>
          <p:cNvSpPr>
            <a:spLocks noGrp="1"/>
          </p:cNvSpPr>
          <p:nvPr>
            <p:ph idx="1"/>
          </p:nvPr>
        </p:nvSpPr>
        <p:spPr/>
        <p:txBody>
          <a:bodyPr/>
          <a:lstStyle/>
          <a:p>
            <a:pPr marL="0" indent="0">
              <a:spcBef>
                <a:spcPts val="600"/>
              </a:spcBef>
              <a:spcAft>
                <a:spcPts val="600"/>
              </a:spcAft>
              <a:buNone/>
            </a:pPr>
            <a:r>
              <a:rPr lang="en-US" sz="2200" dirty="0">
                <a:effectLst/>
                <a:ea typeface="Calibri" panose="020F0502020204030204" pitchFamily="34" charset="0"/>
                <a:cs typeface="Times New Roman" panose="02020603050405020304" pitchFamily="18" charset="0"/>
              </a:rPr>
              <a:t>A questionnaire divided up into three parts with a total of 20 questions was sent to 19 EUFASA Associations. Unfortunately, only 14 associations sent it out. The questionnaire was divided as: </a:t>
            </a:r>
          </a:p>
          <a:p>
            <a:pPr marL="342900" lvl="0" indent="-342900">
              <a:buFont typeface="+mj-lt"/>
              <a:buAutoNum type="arabicPeriod"/>
            </a:pPr>
            <a:r>
              <a:rPr lang="en-US" sz="2200" dirty="0">
                <a:effectLst/>
                <a:ea typeface="Calibri" panose="020F0502020204030204" pitchFamily="34" charset="0"/>
                <a:cs typeface="Times New Roman" panose="02020603050405020304" pitchFamily="18" charset="0"/>
              </a:rPr>
              <a:t>General Questions</a:t>
            </a:r>
          </a:p>
          <a:p>
            <a:pPr marL="342900" lvl="0" indent="-342900">
              <a:buFont typeface="+mj-lt"/>
              <a:buAutoNum type="arabicPeriod"/>
            </a:pPr>
            <a:r>
              <a:rPr lang="en-US" sz="2200" dirty="0">
                <a:effectLst/>
                <a:ea typeface="Calibri" panose="020F0502020204030204" pitchFamily="34" charset="0"/>
                <a:cs typeface="Times New Roman" panose="02020603050405020304" pitchFamily="18" charset="0"/>
              </a:rPr>
              <a:t>MFA (Ministry of Foreign Affairs) related barriers to online work &amp; employment</a:t>
            </a:r>
          </a:p>
          <a:p>
            <a:pPr marL="342900" lvl="0" indent="-342900">
              <a:spcAft>
                <a:spcPts val="0"/>
              </a:spcAft>
              <a:buFont typeface="+mj-lt"/>
              <a:buAutoNum type="arabicPeriod"/>
            </a:pPr>
            <a:r>
              <a:rPr lang="en-US" sz="2200" dirty="0">
                <a:effectLst/>
                <a:ea typeface="Calibri" panose="020F0502020204030204" pitchFamily="34" charset="0"/>
                <a:cs typeface="Times New Roman" panose="02020603050405020304" pitchFamily="18" charset="0"/>
              </a:rPr>
              <a:t>Host Country related barriers to online work &amp; employment</a:t>
            </a:r>
          </a:p>
          <a:p>
            <a:pPr lvl="1">
              <a:spcBef>
                <a:spcPts val="600"/>
              </a:spcBef>
              <a:spcAft>
                <a:spcPts val="0"/>
              </a:spcAft>
            </a:pPr>
            <a:r>
              <a:rPr lang="en-US" sz="1800" dirty="0">
                <a:effectLst/>
                <a:ea typeface="Calibri" panose="020F0502020204030204" pitchFamily="34" charset="0"/>
                <a:cs typeface="Times New Roman" panose="02020603050405020304" pitchFamily="18" charset="0"/>
              </a:rPr>
              <a:t>Answers that could be given were: yes, no, not applicable, other and various tick boxes with answers.</a:t>
            </a:r>
          </a:p>
          <a:p>
            <a:pPr lvl="1">
              <a:spcBef>
                <a:spcPts val="600"/>
              </a:spcBef>
              <a:spcAft>
                <a:spcPts val="0"/>
              </a:spcAft>
            </a:pPr>
            <a:r>
              <a:rPr lang="en-US" sz="1800" dirty="0">
                <a:effectLst/>
                <a:ea typeface="Calibri" panose="020F0502020204030204" pitchFamily="34" charset="0"/>
                <a:cs typeface="Times New Roman" panose="02020603050405020304" pitchFamily="18" charset="0"/>
              </a:rPr>
              <a:t>In setting up this questionnaire, our Working Group where not experts in doing this and we found out over the reply period that some the questions and answers allowed could have been worded/set out differently. But as this is just a study project first it enabled the Working Group to get an idea how this can be continued</a:t>
            </a:r>
            <a:endParaRPr lang="en-US" sz="1800" dirty="0"/>
          </a:p>
        </p:txBody>
      </p:sp>
      <p:sp>
        <p:nvSpPr>
          <p:cNvPr id="4" name="Foliennummernplatzhalter 3">
            <a:extLst>
              <a:ext uri="{FF2B5EF4-FFF2-40B4-BE49-F238E27FC236}">
                <a16:creationId xmlns:a16="http://schemas.microsoft.com/office/drawing/2014/main" id="{38F9E142-BF3B-4DF7-8935-F557A5719F05}"/>
              </a:ext>
            </a:extLst>
          </p:cNvPr>
          <p:cNvSpPr>
            <a:spLocks noGrp="1"/>
          </p:cNvSpPr>
          <p:nvPr>
            <p:ph type="sldNum" sz="quarter" idx="12"/>
          </p:nvPr>
        </p:nvSpPr>
        <p:spPr/>
        <p:txBody>
          <a:bodyPr/>
          <a:lstStyle/>
          <a:p>
            <a:fld id="{7BFF840B-9E1E-5C4A-B380-68F0A9D3395B}" type="slidenum">
              <a:rPr lang="en-US" altLang="en-US" smtClean="0"/>
              <a:pPr/>
              <a:t>4</a:t>
            </a:fld>
            <a:endParaRPr lang="en-US" altLang="en-US" dirty="0"/>
          </a:p>
        </p:txBody>
      </p:sp>
      <p:sp>
        <p:nvSpPr>
          <p:cNvPr id="6"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Tree>
    <p:extLst>
      <p:ext uri="{BB962C8B-B14F-4D97-AF65-F5344CB8AC3E}">
        <p14:creationId xmlns:p14="http://schemas.microsoft.com/office/powerpoint/2010/main" val="180083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8E3EF-B69C-407D-BB19-62C5574298B5}"/>
              </a:ext>
            </a:extLst>
          </p:cNvPr>
          <p:cNvSpPr>
            <a:spLocks noGrp="1"/>
          </p:cNvSpPr>
          <p:nvPr>
            <p:ph type="title"/>
          </p:nvPr>
        </p:nvSpPr>
        <p:spPr/>
        <p:txBody>
          <a:bodyPr/>
          <a:lstStyle/>
          <a:p>
            <a:r>
              <a:rPr lang="en-US" sz="3600" b="1" dirty="0"/>
              <a:t>Survey</a:t>
            </a:r>
            <a:endParaRPr lang="en-US" b="1" dirty="0"/>
          </a:p>
        </p:txBody>
      </p:sp>
      <p:sp>
        <p:nvSpPr>
          <p:cNvPr id="3" name="Inhaltsplatzhalter 2">
            <a:extLst>
              <a:ext uri="{FF2B5EF4-FFF2-40B4-BE49-F238E27FC236}">
                <a16:creationId xmlns:a16="http://schemas.microsoft.com/office/drawing/2014/main" id="{7BC7C4FF-5864-4670-963D-658F13374518}"/>
              </a:ext>
            </a:extLst>
          </p:cNvPr>
          <p:cNvSpPr>
            <a:spLocks noGrp="1"/>
          </p:cNvSpPr>
          <p:nvPr>
            <p:ph idx="1"/>
          </p:nvPr>
        </p:nvSpPr>
        <p:spPr>
          <a:xfrm>
            <a:off x="457200" y="1600200"/>
            <a:ext cx="8229600" cy="4525963"/>
          </a:xfrm>
        </p:spPr>
        <p:txBody>
          <a:bodyPr/>
          <a:lstStyle/>
          <a:p>
            <a:pPr>
              <a:spcBef>
                <a:spcPts val="600"/>
              </a:spcBef>
              <a:spcAft>
                <a:spcPts val="600"/>
              </a:spcAft>
            </a:pPr>
            <a:r>
              <a:rPr lang="en-US" sz="2200" dirty="0">
                <a:effectLst/>
                <a:ea typeface="Calibri" panose="020F0502020204030204" pitchFamily="34" charset="0"/>
                <a:cs typeface="Times New Roman" panose="02020603050405020304" pitchFamily="18" charset="0"/>
              </a:rPr>
              <a:t>We received a total of 133 answers from MFA spouses &amp; partners posted in 43 countries. The replies were then </a:t>
            </a:r>
            <a:r>
              <a:rPr lang="en-US" sz="2200" dirty="0">
                <a:ea typeface="Calibri" panose="020F0502020204030204" pitchFamily="34" charset="0"/>
                <a:cs typeface="Times New Roman" panose="02020603050405020304" pitchFamily="18" charset="0"/>
              </a:rPr>
              <a:t>evaluated</a:t>
            </a:r>
            <a:r>
              <a:rPr lang="en-US" sz="2200" dirty="0">
                <a:effectLst/>
                <a:ea typeface="Calibri" panose="020F0502020204030204" pitchFamily="34" charset="0"/>
                <a:cs typeface="Times New Roman" panose="02020603050405020304" pitchFamily="18" charset="0"/>
              </a:rPr>
              <a:t> and sorted out into the following graph/charts.</a:t>
            </a:r>
          </a:p>
          <a:p>
            <a:pPr>
              <a:spcBef>
                <a:spcPts val="600"/>
              </a:spcBef>
              <a:spcAft>
                <a:spcPts val="600"/>
              </a:spcAft>
            </a:pPr>
            <a:r>
              <a:rPr lang="en-US" sz="2200" i="1" dirty="0">
                <a:effectLst/>
                <a:ea typeface="Calibri" panose="020F0502020204030204" pitchFamily="34" charset="0"/>
                <a:cs typeface="Times New Roman" panose="02020603050405020304" pitchFamily="18" charset="0"/>
              </a:rPr>
              <a:t>Caveat:</a:t>
            </a:r>
            <a:r>
              <a:rPr lang="en-US" sz="2200" i="1" dirty="0">
                <a:ea typeface="Calibri" panose="020F0502020204030204" pitchFamily="34" charset="0"/>
                <a:cs typeface="Times New Roman" panose="02020603050405020304" pitchFamily="18" charset="0"/>
              </a:rPr>
              <a:t> </a:t>
            </a:r>
            <a:r>
              <a:rPr lang="en-US" sz="2200" i="1" dirty="0">
                <a:effectLst/>
                <a:ea typeface="Calibri" panose="020F0502020204030204" pitchFamily="34" charset="0"/>
                <a:cs typeface="Times New Roman" panose="02020603050405020304" pitchFamily="18" charset="0"/>
              </a:rPr>
              <a:t>we are volunteers and the following graphs/charts are based on our interpretation of the replies. This presentation is meant to give you an idea of the problems and obstacles that spouses &amp;partners </a:t>
            </a:r>
            <a:r>
              <a:rPr lang="en-US" sz="2200" i="1" dirty="0">
                <a:ea typeface="Calibri" panose="020F0502020204030204" pitchFamily="34" charset="0"/>
                <a:cs typeface="Times New Roman" panose="02020603050405020304" pitchFamily="18" charset="0"/>
              </a:rPr>
              <a:t>are </a:t>
            </a:r>
            <a:r>
              <a:rPr lang="en-US" sz="2200" i="1" dirty="0">
                <a:effectLst/>
                <a:ea typeface="Calibri" panose="020F0502020204030204" pitchFamily="34" charset="0"/>
                <a:cs typeface="Times New Roman" panose="02020603050405020304" pitchFamily="18" charset="0"/>
              </a:rPr>
              <a:t>faced with when working online. </a:t>
            </a:r>
          </a:p>
          <a:p>
            <a:pPr marL="0" indent="0">
              <a:spcBef>
                <a:spcPts val="600"/>
              </a:spcBef>
              <a:spcAft>
                <a:spcPts val="600"/>
              </a:spcAft>
              <a:buNone/>
            </a:pPr>
            <a:endParaRPr lang="en-US" sz="2200" dirty="0"/>
          </a:p>
        </p:txBody>
      </p:sp>
      <p:sp>
        <p:nvSpPr>
          <p:cNvPr id="4" name="Foliennummernplatzhalter 3">
            <a:extLst>
              <a:ext uri="{FF2B5EF4-FFF2-40B4-BE49-F238E27FC236}">
                <a16:creationId xmlns:a16="http://schemas.microsoft.com/office/drawing/2014/main" id="{D707A6FC-9677-4C76-B3E8-707ABD9FDD97}"/>
              </a:ext>
            </a:extLst>
          </p:cNvPr>
          <p:cNvSpPr>
            <a:spLocks noGrp="1"/>
          </p:cNvSpPr>
          <p:nvPr>
            <p:ph type="sldNum" sz="quarter" idx="12"/>
          </p:nvPr>
        </p:nvSpPr>
        <p:spPr/>
        <p:txBody>
          <a:bodyPr/>
          <a:lstStyle/>
          <a:p>
            <a:fld id="{7BFF840B-9E1E-5C4A-B380-68F0A9D3395B}" type="slidenum">
              <a:rPr lang="en-US" altLang="en-US" smtClean="0"/>
              <a:pPr/>
              <a:t>5</a:t>
            </a:fld>
            <a:endParaRPr lang="en-US" altLang="en-US" dirty="0"/>
          </a:p>
        </p:txBody>
      </p:sp>
      <p:sp>
        <p:nvSpPr>
          <p:cNvPr id="6"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Tree>
    <p:extLst>
      <p:ext uri="{BB962C8B-B14F-4D97-AF65-F5344CB8AC3E}">
        <p14:creationId xmlns:p14="http://schemas.microsoft.com/office/powerpoint/2010/main" val="3740795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Whether in your home country or while </a:t>
            </a:r>
            <a:br>
              <a:rPr lang="en-US" sz="2800" b="1" dirty="0"/>
            </a:br>
            <a:r>
              <a:rPr lang="en-US" sz="2800" b="1" dirty="0"/>
              <a:t>being posted abroad: have you ever worked online / done remote work?</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vert="horz" wrap="square" lIns="91440" tIns="45720" rIns="91440" bIns="45720" numCol="1" anchor="ctr" anchorCtr="0" compatLnSpc="1">
            <a:prstTxWarp prst="textNoShape">
              <a:avLst/>
            </a:prstTxWarp>
          </a:bodyPr>
          <a:lstStyle/>
          <a:p>
            <a:fld id="{7BFF840B-9E1E-5C4A-B380-68F0A9D3395B}" type="slidenum">
              <a:rPr lang="en-US" altLang="en-US" smtClean="0"/>
              <a:pPr/>
              <a:t>6</a:t>
            </a:fld>
            <a:endParaRPr lang="en-US" altLang="en-US" dirty="0"/>
          </a:p>
        </p:txBody>
      </p:sp>
      <p:sp>
        <p:nvSpPr>
          <p:cNvPr id="17"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chemeClr val="bg1"/>
                </a:solidFill>
              </a:rPr>
              <a:t>n = 133 (92/41)</a:t>
            </a:r>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368456623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9"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1</a:t>
            </a:r>
          </a:p>
        </p:txBody>
      </p:sp>
    </p:spTree>
    <p:extLst>
      <p:ext uri="{BB962C8B-B14F-4D97-AF65-F5344CB8AC3E}">
        <p14:creationId xmlns:p14="http://schemas.microsoft.com/office/powerpoint/2010/main" val="3396449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If you are employed: would the company you </a:t>
            </a:r>
            <a:br>
              <a:rPr lang="en-US" sz="2800" b="1" dirty="0"/>
            </a:br>
            <a:r>
              <a:rPr lang="en-US" sz="2800" b="1" dirty="0"/>
              <a:t>work for offer remote work while you are being posted abroad?</a:t>
            </a:r>
            <a:endParaRPr lang="en-US" sz="2800" dirty="0"/>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7</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14747385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0"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8" name="Fragewortlaut"/>
          <p:cNvSpPr txBox="1">
            <a:spLocks/>
          </p:cNvSpPr>
          <p:nvPr/>
        </p:nvSpPr>
        <p:spPr>
          <a:xfrm>
            <a:off x="6553200" y="5949280"/>
            <a:ext cx="213360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chemeClr val="bg1"/>
                </a:solidFill>
              </a:rPr>
              <a:t>n = 117 (24/21/3/7/54/8)</a:t>
            </a:r>
          </a:p>
        </p:txBody>
      </p:sp>
      <p:sp>
        <p:nvSpPr>
          <p:cNvPr id="9"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2</a:t>
            </a:r>
          </a:p>
        </p:txBody>
      </p:sp>
    </p:spTree>
    <p:extLst>
      <p:ext uri="{BB962C8B-B14F-4D97-AF65-F5344CB8AC3E}">
        <p14:creationId xmlns:p14="http://schemas.microsoft.com/office/powerpoint/2010/main" val="965549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In your chosen career, would </a:t>
            </a:r>
            <a:br>
              <a:rPr lang="en-US" sz="2800" b="1" dirty="0"/>
            </a:br>
            <a:r>
              <a:rPr lang="en-US" sz="2800" b="1" dirty="0"/>
              <a:t>the nature of your job allow for</a:t>
            </a:r>
            <a:r>
              <a:rPr lang="en-US" sz="2800" dirty="0"/>
              <a:t> …</a:t>
            </a:r>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8</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254724086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8"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chemeClr val="bg1"/>
                </a:solidFill>
              </a:rPr>
              <a:t>n = 128 (53/75)</a:t>
            </a:r>
          </a:p>
        </p:txBody>
      </p:sp>
      <p:sp>
        <p:nvSpPr>
          <p:cNvPr id="9"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3</a:t>
            </a:r>
          </a:p>
        </p:txBody>
      </p:sp>
    </p:spTree>
    <p:extLst>
      <p:ext uri="{BB962C8B-B14F-4D97-AF65-F5344CB8AC3E}">
        <p14:creationId xmlns:p14="http://schemas.microsoft.com/office/powerpoint/2010/main" val="1458385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2800" b="1" dirty="0"/>
              <a:t>Have you considered a career change </a:t>
            </a:r>
            <a:br>
              <a:rPr lang="en-US" sz="2800" b="1" dirty="0"/>
            </a:br>
            <a:r>
              <a:rPr lang="en-US" sz="2800" b="1" dirty="0"/>
              <a:t>in order to be able to do online / remote work?</a:t>
            </a:r>
            <a:r>
              <a:rPr lang="en-US" sz="2800" dirty="0"/>
              <a:t> </a:t>
            </a:r>
          </a:p>
        </p:txBody>
      </p:sp>
      <p:sp>
        <p:nvSpPr>
          <p:cNvPr id="2" name="Foliennummernplatzhalter 1">
            <a:extLst>
              <a:ext uri="{FF2B5EF4-FFF2-40B4-BE49-F238E27FC236}">
                <a16:creationId xmlns:a16="http://schemas.microsoft.com/office/drawing/2014/main" id="{7C115C79-195C-4C72-8A98-7A460FE131F9}"/>
              </a:ext>
            </a:extLst>
          </p:cNvPr>
          <p:cNvSpPr>
            <a:spLocks noGrp="1"/>
          </p:cNvSpPr>
          <p:nvPr>
            <p:ph type="sldNum" sz="quarter" idx="12"/>
          </p:nvPr>
        </p:nvSpPr>
        <p:spPr>
          <a:xfrm>
            <a:off x="6553200" y="6356350"/>
            <a:ext cx="2133600" cy="365125"/>
          </a:xfrm>
        </p:spPr>
        <p:txBody>
          <a:bodyPr/>
          <a:lstStyle/>
          <a:p>
            <a:fld id="{7BFF840B-9E1E-5C4A-B380-68F0A9D3395B}" type="slidenum">
              <a:rPr lang="en-US" altLang="en-US" smtClean="0"/>
              <a:pPr/>
              <a:t>9</a:t>
            </a:fld>
            <a:endParaRPr lang="en-US" altLang="en-US" dirty="0"/>
          </a:p>
        </p:txBody>
      </p:sp>
      <p:graphicFrame>
        <p:nvGraphicFramePr>
          <p:cNvPr id="11" name="KonvertiertesAutoGraphChart_20200306171051032"/>
          <p:cNvGraphicFramePr>
            <a:graphicFrameLocks noGrp="1"/>
          </p:cNvGraphicFramePr>
          <p:nvPr>
            <p:ph idx="1"/>
            <p:extLst>
              <p:ext uri="{D42A27DB-BD31-4B8C-83A1-F6EECF244321}">
                <p14:modId xmlns:p14="http://schemas.microsoft.com/office/powerpoint/2010/main" val="363560827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 name="Fußzeilenplatzhalter 4">
            <a:extLst>
              <a:ext uri="{FF2B5EF4-FFF2-40B4-BE49-F238E27FC236}">
                <a16:creationId xmlns:a16="http://schemas.microsoft.com/office/drawing/2014/main" id="{B5C9110F-E0D5-44D5-AC92-71C80D8526B5}"/>
              </a:ext>
            </a:extLst>
          </p:cNvPr>
          <p:cNvSpPr>
            <a:spLocks noGrp="1"/>
          </p:cNvSpPr>
          <p:nvPr>
            <p:ph type="ftr" sz="quarter" idx="11"/>
          </p:nvPr>
        </p:nvSpPr>
        <p:spPr>
          <a:xfrm>
            <a:off x="457200" y="6356350"/>
            <a:ext cx="5987008" cy="365125"/>
          </a:xfrm>
        </p:spPr>
        <p:txBody>
          <a:bodyPr/>
          <a:lstStyle/>
          <a:p>
            <a:pPr>
              <a:defRPr/>
            </a:pPr>
            <a:r>
              <a:rPr lang="en-US" dirty="0"/>
              <a:t>EUFASA AISBL - European Union Foreign Affairs Spouses Partners and Families Association</a:t>
            </a:r>
          </a:p>
        </p:txBody>
      </p:sp>
      <p:sp>
        <p:nvSpPr>
          <p:cNvPr id="8" name="Fragewortlaut"/>
          <p:cNvSpPr txBox="1">
            <a:spLocks/>
          </p:cNvSpPr>
          <p:nvPr/>
        </p:nvSpPr>
        <p:spPr>
          <a:xfrm>
            <a:off x="741432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r>
              <a:rPr lang="en-US" dirty="0">
                <a:solidFill>
                  <a:srgbClr val="FFFFFF"/>
                </a:solidFill>
              </a:rPr>
              <a:t>n = 125 (83/42)</a:t>
            </a:r>
          </a:p>
        </p:txBody>
      </p:sp>
      <p:sp>
        <p:nvSpPr>
          <p:cNvPr id="9" name="Fragewortlaut"/>
          <p:cNvSpPr txBox="1">
            <a:spLocks/>
          </p:cNvSpPr>
          <p:nvPr/>
        </p:nvSpPr>
        <p:spPr>
          <a:xfrm>
            <a:off x="457200" y="5949280"/>
            <a:ext cx="1272480" cy="504056"/>
          </a:xfrm>
          <a:prstGeom prst="rect">
            <a:avLst/>
          </a:prstGeom>
        </p:spPr>
        <p:txBody>
          <a:bodyPr vert="horz" wrap="square" lIns="91440" tIns="45720" rIns="91440" bIns="45720" numCol="1" anchor="ctr" anchorCtr="0" compatLnSpc="1">
            <a:prstTxWarp prst="textNoShape">
              <a:avLst/>
            </a:prstTxWarp>
          </a:bodyPr>
          <a:lstStyle>
            <a:defPPr>
              <a:defRPr lang="sv-SE"/>
            </a:defPPr>
            <a:lvl1pPr algn="r">
              <a:defRPr sz="1100">
                <a:solidFill>
                  <a:schemeClr val="bg1">
                    <a:lumMod val="85000"/>
                  </a:schemeClr>
                </a:solidFill>
                <a:latin typeface="Calibri" charset="0"/>
              </a:defRPr>
            </a:lvl1pPr>
          </a:lstStyle>
          <a:p>
            <a:pPr algn="l"/>
            <a:r>
              <a:rPr lang="en-US" dirty="0">
                <a:solidFill>
                  <a:schemeClr val="bg1"/>
                </a:solidFill>
              </a:rPr>
              <a:t>Question 4</a:t>
            </a:r>
          </a:p>
        </p:txBody>
      </p:sp>
    </p:spTree>
    <p:extLst>
      <p:ext uri="{BB962C8B-B14F-4D97-AF65-F5344CB8AC3E}">
        <p14:creationId xmlns:p14="http://schemas.microsoft.com/office/powerpoint/2010/main" val="1112381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EUFASApowerpoint2</Template>
  <TotalTime>0</TotalTime>
  <Words>2326</Words>
  <Application>Microsoft Office PowerPoint</Application>
  <PresentationFormat>Bildschirmpräsentation (4:3)</PresentationFormat>
  <Paragraphs>322</Paragraphs>
  <Slides>31</Slides>
  <Notes>31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31</vt:i4>
      </vt:variant>
    </vt:vector>
  </HeadingPairs>
  <TitlesOfParts>
    <vt:vector size="35" baseType="lpstr">
      <vt:lpstr>Arial</vt:lpstr>
      <vt:lpstr>Calibri</vt:lpstr>
      <vt:lpstr>Monotype Corsiva</vt:lpstr>
      <vt:lpstr>Office Theme</vt:lpstr>
      <vt:lpstr> </vt:lpstr>
      <vt:lpstr>Why this project?</vt:lpstr>
      <vt:lpstr>Our mandate</vt:lpstr>
      <vt:lpstr>Survey</vt:lpstr>
      <vt:lpstr>Survey</vt:lpstr>
      <vt:lpstr>Whether in your home country or while  being posted abroad: have you ever worked online / done remote work?</vt:lpstr>
      <vt:lpstr>If you are employed: would the company you  work for offer remote work while you are being posted abroad?</vt:lpstr>
      <vt:lpstr>In your chosen career, would  the nature of your job allow for …</vt:lpstr>
      <vt:lpstr>Have you considered a career change  in order to be able to do online / remote work? </vt:lpstr>
      <vt:lpstr>Has your MFA offered information  about online / remote work regarding:</vt:lpstr>
      <vt:lpstr>Does your MFA offer financial help to support  a career change that puts you in the position  to have a career while being posted abroad?</vt:lpstr>
      <vt:lpstr>Did the change to online work entail  a considerable loss of income compared to your previous physical employment? </vt:lpstr>
      <vt:lpstr>What were the biggest obstacles you  encountered when working online or  doing remote work?</vt:lpstr>
      <vt:lpstr>Other points that you as a spouse / partner  consider important in regard to this topic? </vt:lpstr>
      <vt:lpstr>If posted abroad: are you, as an accompanying  diplomatic spouse / partner, allowed to work based on a bilateral agreement?</vt:lpstr>
      <vt:lpstr>If you are eligible to work while being posted abroad,  can your MFA deny you work authorization (e.g., in cases of conflict of interest)?</vt:lpstr>
      <vt:lpstr>Does it make a difference to your  MFA`s authorization whether you work  physically or online in your host country?</vt:lpstr>
      <vt:lpstr>In case of the absence of a bilateral agreement: does it  make a difference to your MFA's work authorization if you work online and the place of performance is not your host country?</vt:lpstr>
      <vt:lpstr>Does working abroad, whether physically or  online, affect your MFA's oversea allowance, should you be receiving this, for yourself or your partner?</vt:lpstr>
      <vt:lpstr>In case you have authorization to work abroad,  is there a limit to what you can earn before any MFA allowances, should you be receiving them, will be reduced?</vt:lpstr>
      <vt:lpstr>In case of no bilateral agreement: does your MFA  offer information/support about regulations/possibilities regarding online work while being posted abroad?</vt:lpstr>
      <vt:lpstr>In case of an existing bilateral agreement,  do you keep your diplomatic status while posted abroad if you: Take up physical work?</vt:lpstr>
      <vt:lpstr>Work online for customers/clients  in the country you are being posted to? </vt:lpstr>
      <vt:lpstr>Are working from home for an international  Company or do remote work for a company in your home country?</vt:lpstr>
      <vt:lpstr>Does your home country's bilateral agreement  cover or regulate online employment/self employed online work/freelancing? </vt:lpstr>
      <vt:lpstr>BWA or MoU</vt:lpstr>
      <vt:lpstr>             </vt:lpstr>
      <vt:lpstr>             </vt:lpstr>
      <vt:lpstr>             </vt:lpstr>
      <vt:lpstr>MANDATE 2023</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Senn</dc:creator>
  <cp:lastModifiedBy>Nadia vB</cp:lastModifiedBy>
  <cp:revision>73</cp:revision>
  <dcterms:created xsi:type="dcterms:W3CDTF">2017-02-17T13:33:54Z</dcterms:created>
  <dcterms:modified xsi:type="dcterms:W3CDTF">2022-05-03T05:07:05Z</dcterms:modified>
</cp:coreProperties>
</file>