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0" r:id="rId4"/>
    <p:sldId id="262" r:id="rId5"/>
    <p:sldId id="259" r:id="rId6"/>
    <p:sldId id="273" r:id="rId7"/>
    <p:sldId id="274" r:id="rId8"/>
    <p:sldId id="265" r:id="rId9"/>
    <p:sldId id="268" r:id="rId10"/>
    <p:sldId id="270" r:id="rId11"/>
    <p:sldId id="272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40" d="100"/>
          <a:sy n="40" d="100"/>
        </p:scale>
        <p:origin x="102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11-4830-A5F2-3F81C89609F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11-4830-A5F2-3F81C89609F3}"/>
              </c:ext>
            </c:extLst>
          </c:dPt>
          <c:dLbls>
            <c:dLbl>
              <c:idx val="0"/>
              <c:layout>
                <c:manualLayout>
                  <c:x val="-0.21333441303251738"/>
                  <c:y val="4.24777384075102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1" dirty="0"/>
                      <a:t>Working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54064437597471"/>
                      <c:h val="8.443862554460258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511-4830-A5F2-3F81C89609F3}"/>
                </c:ext>
              </c:extLst>
            </c:dLbl>
            <c:dLbl>
              <c:idx val="1"/>
              <c:layout>
                <c:manualLayout>
                  <c:x val="0.20860698929487748"/>
                  <c:y val="-3.26486248046136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1" dirty="0"/>
                      <a:t>Not Working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582471910112359"/>
                      <c:h val="0.334650962916944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511-4830-A5F2-3F81C89609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Sheet2!$A$21:$A$22</c:f>
              <c:strCache>
                <c:ptCount val="2"/>
                <c:pt idx="0">
                  <c:v>Working</c:v>
                </c:pt>
                <c:pt idx="1">
                  <c:v>Not working</c:v>
                </c:pt>
              </c:strCache>
            </c:strRef>
          </c:cat>
          <c:val>
            <c:numRef>
              <c:f>Sheet2!$B$21:$B$22</c:f>
              <c:numCache>
                <c:formatCode>General</c:formatCode>
                <c:ptCount val="2"/>
                <c:pt idx="0">
                  <c:v>871</c:v>
                </c:pt>
                <c:pt idx="1">
                  <c:v>1238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11-4830-A5F2-3F81C8960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02924609333103E-2"/>
          <c:y val="2.8809378700417245E-2"/>
          <c:w val="0.90314455119127457"/>
          <c:h val="0.81730569044461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E5-49B9-8414-82EDCB39F3E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E5-49B9-8414-82EDCB39F3E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E5-49B9-8414-82EDCB39F3E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E5-49B9-8414-82EDCB39F3E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E5-49B9-8414-82EDCB39F3E6}"/>
              </c:ext>
            </c:extLst>
          </c:dPt>
          <c:cat>
            <c:strRef>
              <c:f>Sheet1!$A$120:$A$124</c:f>
              <c:strCache>
                <c:ptCount val="5"/>
                <c:pt idx="0">
                  <c:v>Remote</c:v>
                </c:pt>
                <c:pt idx="1">
                  <c:v>SEF</c:v>
                </c:pt>
                <c:pt idx="2">
                  <c:v>SEC/TR</c:v>
                </c:pt>
                <c:pt idx="3">
                  <c:v>LE/C</c:v>
                </c:pt>
                <c:pt idx="4">
                  <c:v>Mission</c:v>
                </c:pt>
              </c:strCache>
            </c:strRef>
          </c:cat>
          <c:val>
            <c:numRef>
              <c:f>Sheet1!$B$120:$B$124</c:f>
              <c:numCache>
                <c:formatCode>General</c:formatCode>
                <c:ptCount val="5"/>
                <c:pt idx="0">
                  <c:v>152</c:v>
                </c:pt>
                <c:pt idx="1">
                  <c:v>147</c:v>
                </c:pt>
                <c:pt idx="2">
                  <c:v>60</c:v>
                </c:pt>
                <c:pt idx="3">
                  <c:v>240</c:v>
                </c:pt>
                <c:pt idx="4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E5-49B9-8414-82EDCB39F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28885520"/>
        <c:axId val="327907696"/>
      </c:barChart>
      <c:catAx>
        <c:axId val="32888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7907696"/>
        <c:crosses val="autoZero"/>
        <c:auto val="1"/>
        <c:lblAlgn val="ctr"/>
        <c:lblOffset val="100"/>
        <c:noMultiLvlLbl val="0"/>
      </c:catAx>
      <c:valAx>
        <c:axId val="32790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888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4990A-4130-4905-A3D1-5F0435E5692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3FF3A2A-6AB9-4E85-8E1E-B5FF526B61AC}">
      <dgm:prSet phldrT="[Text]" custT="1"/>
      <dgm:spPr/>
      <dgm:t>
        <a:bodyPr/>
        <a:lstStyle/>
        <a:p>
          <a:r>
            <a:rPr lang="en-GB" sz="2400" b="1" dirty="0">
              <a:latin typeface="Calibri" pitchFamily="34" charset="0"/>
            </a:rPr>
            <a:t>Pre-departure</a:t>
          </a:r>
        </a:p>
      </dgm:t>
    </dgm:pt>
    <dgm:pt modelId="{3C184260-75CB-4E08-9FC8-85835F606534}" type="parTrans" cxnId="{5D958EA9-0557-4837-83E9-BEB94EC8A32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4653FCC7-C6AF-45BB-8608-A0A16D5717A4}" type="sibTrans" cxnId="{5D958EA9-0557-4837-83E9-BEB94EC8A32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2EA33DC3-E9D8-4AFB-86F2-7B7A291209FB}">
      <dgm:prSet phldrT="[Text]" custT="1"/>
      <dgm:spPr/>
      <dgm:t>
        <a:bodyPr/>
        <a:lstStyle/>
        <a:p>
          <a:r>
            <a:rPr lang="en-GB" sz="2400" b="1" dirty="0">
              <a:latin typeface="Calibri" pitchFamily="34" charset="0"/>
            </a:rPr>
            <a:t>Settling in</a:t>
          </a:r>
        </a:p>
      </dgm:t>
    </dgm:pt>
    <dgm:pt modelId="{4ADDA24B-7E4A-4FF4-B165-562F070F2E95}" type="parTrans" cxnId="{C22F3DA5-0499-4950-AA76-1B82BAD05D5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2C3994E8-A3F0-4505-B996-7D1260264A06}" type="sibTrans" cxnId="{C22F3DA5-0499-4950-AA76-1B82BAD05D5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8528A69F-52F2-4C98-8F5B-AD75864EE237}">
      <dgm:prSet phldrT="[Text]" custT="1"/>
      <dgm:spPr/>
      <dgm:t>
        <a:bodyPr/>
        <a:lstStyle/>
        <a:p>
          <a:r>
            <a:rPr lang="en-GB" sz="2400" b="1" dirty="0">
              <a:latin typeface="Calibri" pitchFamily="34" charset="0"/>
            </a:rPr>
            <a:t>First half of posting</a:t>
          </a:r>
        </a:p>
      </dgm:t>
    </dgm:pt>
    <dgm:pt modelId="{B868F454-4DFF-46BB-883F-A5F0698ECDDD}" type="parTrans" cxnId="{8549C5C2-FE68-4ABF-8873-338948E20106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EBB081A6-DE7A-49C1-9C8C-F7201C3B9129}" type="sibTrans" cxnId="{8549C5C2-FE68-4ABF-8873-338948E20106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B1B2982C-9F4D-40AC-8F59-1EE357F6FF75}">
      <dgm:prSet phldrT="[Text]" custT="1"/>
      <dgm:spPr/>
      <dgm:t>
        <a:bodyPr/>
        <a:lstStyle/>
        <a:p>
          <a:r>
            <a:rPr lang="en-GB" sz="2400" b="1" dirty="0">
              <a:latin typeface="Calibri" pitchFamily="34" charset="0"/>
            </a:rPr>
            <a:t>Second half of posting </a:t>
          </a:r>
        </a:p>
      </dgm:t>
    </dgm:pt>
    <dgm:pt modelId="{6922DFFA-7C73-45C6-BE22-18E9414B3169}" type="parTrans" cxnId="{20CC3C6B-C17B-4B0C-9692-39F917148925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7C53D5E7-253F-4783-9418-F19D295933B1}" type="sibTrans" cxnId="{20CC3C6B-C17B-4B0C-9692-39F917148925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C571A868-8F63-4916-A88F-45C062F7B4DC}">
      <dgm:prSet phldrT="[Text]" custT="1"/>
      <dgm:spPr/>
      <dgm:t>
        <a:bodyPr/>
        <a:lstStyle/>
        <a:p>
          <a:r>
            <a:rPr lang="en-GB" sz="2400" b="1" dirty="0">
              <a:latin typeface="Calibri" pitchFamily="34" charset="0"/>
            </a:rPr>
            <a:t>Repatriation</a:t>
          </a:r>
        </a:p>
      </dgm:t>
    </dgm:pt>
    <dgm:pt modelId="{2F027CDD-9114-42DF-9377-06BC6C6AF3F0}" type="parTrans" cxnId="{B05B21F7-63D3-4D30-8F4C-8F7E7C03B44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5414C394-D6F5-4DE3-88C7-88C755E2D999}" type="sibTrans" cxnId="{B05B21F7-63D3-4D30-8F4C-8F7E7C03B448}">
      <dgm:prSet/>
      <dgm:spPr/>
      <dgm:t>
        <a:bodyPr/>
        <a:lstStyle/>
        <a:p>
          <a:endParaRPr lang="en-GB" sz="1800">
            <a:latin typeface="Calibri" pitchFamily="34" charset="0"/>
          </a:endParaRPr>
        </a:p>
      </dgm:t>
    </dgm:pt>
    <dgm:pt modelId="{925BBEF1-2B9D-44F9-A4F8-DE8C2EED6028}" type="pres">
      <dgm:prSet presAssocID="{7984990A-4130-4905-A3D1-5F0435E56920}" presName="cycle" presStyleCnt="0">
        <dgm:presLayoutVars>
          <dgm:dir/>
          <dgm:resizeHandles val="exact"/>
        </dgm:presLayoutVars>
      </dgm:prSet>
      <dgm:spPr/>
    </dgm:pt>
    <dgm:pt modelId="{60603A45-BC19-43F8-AEEB-C875B4DF7F51}" type="pres">
      <dgm:prSet presAssocID="{13FF3A2A-6AB9-4E85-8E1E-B5FF526B61AC}" presName="dummy" presStyleCnt="0"/>
      <dgm:spPr/>
    </dgm:pt>
    <dgm:pt modelId="{3D456080-C009-4908-90FD-A02475D8E6CE}" type="pres">
      <dgm:prSet presAssocID="{13FF3A2A-6AB9-4E85-8E1E-B5FF526B61AC}" presName="node" presStyleLbl="revTx" presStyleIdx="0" presStyleCnt="5" custScaleX="152021">
        <dgm:presLayoutVars>
          <dgm:bulletEnabled val="1"/>
        </dgm:presLayoutVars>
      </dgm:prSet>
      <dgm:spPr/>
    </dgm:pt>
    <dgm:pt modelId="{8A9BAE21-E2BD-4A33-A38A-B5D6962967B8}" type="pres">
      <dgm:prSet presAssocID="{4653FCC7-C6AF-45BB-8608-A0A16D5717A4}" presName="sibTrans" presStyleLbl="node1" presStyleIdx="0" presStyleCnt="5"/>
      <dgm:spPr/>
    </dgm:pt>
    <dgm:pt modelId="{E7831C75-2108-42EA-AE24-C1DBB267D5A9}" type="pres">
      <dgm:prSet presAssocID="{2EA33DC3-E9D8-4AFB-86F2-7B7A291209FB}" presName="dummy" presStyleCnt="0"/>
      <dgm:spPr/>
    </dgm:pt>
    <dgm:pt modelId="{216E029A-227F-41FC-AD13-5316A8817735}" type="pres">
      <dgm:prSet presAssocID="{2EA33DC3-E9D8-4AFB-86F2-7B7A291209FB}" presName="node" presStyleLbl="revTx" presStyleIdx="1" presStyleCnt="5">
        <dgm:presLayoutVars>
          <dgm:bulletEnabled val="1"/>
        </dgm:presLayoutVars>
      </dgm:prSet>
      <dgm:spPr/>
    </dgm:pt>
    <dgm:pt modelId="{80C05183-0CCC-49B2-92A2-0A52EA1AAD86}" type="pres">
      <dgm:prSet presAssocID="{2C3994E8-A3F0-4505-B996-7D1260264A06}" presName="sibTrans" presStyleLbl="node1" presStyleIdx="1" presStyleCnt="5"/>
      <dgm:spPr/>
    </dgm:pt>
    <dgm:pt modelId="{868E6D16-4A50-4ECC-A1B3-9040077F2D7A}" type="pres">
      <dgm:prSet presAssocID="{8528A69F-52F2-4C98-8F5B-AD75864EE237}" presName="dummy" presStyleCnt="0"/>
      <dgm:spPr/>
    </dgm:pt>
    <dgm:pt modelId="{C4E8D9F7-9E54-4673-843B-C2982E96F311}" type="pres">
      <dgm:prSet presAssocID="{8528A69F-52F2-4C98-8F5B-AD75864EE237}" presName="node" presStyleLbl="revTx" presStyleIdx="2" presStyleCnt="5">
        <dgm:presLayoutVars>
          <dgm:bulletEnabled val="1"/>
        </dgm:presLayoutVars>
      </dgm:prSet>
      <dgm:spPr/>
    </dgm:pt>
    <dgm:pt modelId="{70B72899-D6D0-4CD1-B27C-454A3D290375}" type="pres">
      <dgm:prSet presAssocID="{EBB081A6-DE7A-49C1-9C8C-F7201C3B9129}" presName="sibTrans" presStyleLbl="node1" presStyleIdx="2" presStyleCnt="5"/>
      <dgm:spPr/>
    </dgm:pt>
    <dgm:pt modelId="{1FD540FB-B515-423D-94BE-B9C21A0D32E4}" type="pres">
      <dgm:prSet presAssocID="{B1B2982C-9F4D-40AC-8F59-1EE357F6FF75}" presName="dummy" presStyleCnt="0"/>
      <dgm:spPr/>
    </dgm:pt>
    <dgm:pt modelId="{91936A21-C8A9-415C-8473-3D6F075C0851}" type="pres">
      <dgm:prSet presAssocID="{B1B2982C-9F4D-40AC-8F59-1EE357F6FF75}" presName="node" presStyleLbl="revTx" presStyleIdx="3" presStyleCnt="5">
        <dgm:presLayoutVars>
          <dgm:bulletEnabled val="1"/>
        </dgm:presLayoutVars>
      </dgm:prSet>
      <dgm:spPr/>
    </dgm:pt>
    <dgm:pt modelId="{78DA0AB3-F582-4644-86F6-AF39A6C060AB}" type="pres">
      <dgm:prSet presAssocID="{7C53D5E7-253F-4783-9418-F19D295933B1}" presName="sibTrans" presStyleLbl="node1" presStyleIdx="3" presStyleCnt="5"/>
      <dgm:spPr/>
    </dgm:pt>
    <dgm:pt modelId="{117E8D89-8159-4645-B6A1-FEBD7713F536}" type="pres">
      <dgm:prSet presAssocID="{C571A868-8F63-4916-A88F-45C062F7B4DC}" presName="dummy" presStyleCnt="0"/>
      <dgm:spPr/>
    </dgm:pt>
    <dgm:pt modelId="{906D5A2A-B02A-4230-8A18-98B571FC3C69}" type="pres">
      <dgm:prSet presAssocID="{C571A868-8F63-4916-A88F-45C062F7B4DC}" presName="node" presStyleLbl="revTx" presStyleIdx="4" presStyleCnt="5" custScaleX="184873" custScaleY="56591">
        <dgm:presLayoutVars>
          <dgm:bulletEnabled val="1"/>
        </dgm:presLayoutVars>
      </dgm:prSet>
      <dgm:spPr/>
    </dgm:pt>
    <dgm:pt modelId="{76BA599B-DA6F-44AE-B7A0-B69541AF970D}" type="pres">
      <dgm:prSet presAssocID="{5414C394-D6F5-4DE3-88C7-88C755E2D999}" presName="sibTrans" presStyleLbl="node1" presStyleIdx="4" presStyleCnt="5"/>
      <dgm:spPr/>
    </dgm:pt>
  </dgm:ptLst>
  <dgm:cxnLst>
    <dgm:cxn modelId="{81795200-7F24-4FEE-8C0B-4F26F5B91C73}" type="presOf" srcId="{4653FCC7-C6AF-45BB-8608-A0A16D5717A4}" destId="{8A9BAE21-E2BD-4A33-A38A-B5D6962967B8}" srcOrd="0" destOrd="0" presId="urn:microsoft.com/office/officeart/2005/8/layout/cycle1"/>
    <dgm:cxn modelId="{6B501436-17D2-4935-B1B6-33538E2E0B59}" type="presOf" srcId="{2EA33DC3-E9D8-4AFB-86F2-7B7A291209FB}" destId="{216E029A-227F-41FC-AD13-5316A8817735}" srcOrd="0" destOrd="0" presId="urn:microsoft.com/office/officeart/2005/8/layout/cycle1"/>
    <dgm:cxn modelId="{E4BFFF3D-0F3A-4222-A0AB-54284BE9AF05}" type="presOf" srcId="{B1B2982C-9F4D-40AC-8F59-1EE357F6FF75}" destId="{91936A21-C8A9-415C-8473-3D6F075C0851}" srcOrd="0" destOrd="0" presId="urn:microsoft.com/office/officeart/2005/8/layout/cycle1"/>
    <dgm:cxn modelId="{86806C4A-460D-4821-A5D0-FD1CBCBB63D3}" type="presOf" srcId="{8528A69F-52F2-4C98-8F5B-AD75864EE237}" destId="{C4E8D9F7-9E54-4673-843B-C2982E96F311}" srcOrd="0" destOrd="0" presId="urn:microsoft.com/office/officeart/2005/8/layout/cycle1"/>
    <dgm:cxn modelId="{20CC3C6B-C17B-4B0C-9692-39F917148925}" srcId="{7984990A-4130-4905-A3D1-5F0435E56920}" destId="{B1B2982C-9F4D-40AC-8F59-1EE357F6FF75}" srcOrd="3" destOrd="0" parTransId="{6922DFFA-7C73-45C6-BE22-18E9414B3169}" sibTransId="{7C53D5E7-253F-4783-9418-F19D295933B1}"/>
    <dgm:cxn modelId="{2FC3406D-3552-4202-AC5D-C5ED3BD5027E}" type="presOf" srcId="{7984990A-4130-4905-A3D1-5F0435E56920}" destId="{925BBEF1-2B9D-44F9-A4F8-DE8C2EED6028}" srcOrd="0" destOrd="0" presId="urn:microsoft.com/office/officeart/2005/8/layout/cycle1"/>
    <dgm:cxn modelId="{F74C086F-E137-4B31-8CF7-393EF9A2D691}" type="presOf" srcId="{5414C394-D6F5-4DE3-88C7-88C755E2D999}" destId="{76BA599B-DA6F-44AE-B7A0-B69541AF970D}" srcOrd="0" destOrd="0" presId="urn:microsoft.com/office/officeart/2005/8/layout/cycle1"/>
    <dgm:cxn modelId="{A51A7D98-D487-47AE-889C-48DB53091E93}" type="presOf" srcId="{13FF3A2A-6AB9-4E85-8E1E-B5FF526B61AC}" destId="{3D456080-C009-4908-90FD-A02475D8E6CE}" srcOrd="0" destOrd="0" presId="urn:microsoft.com/office/officeart/2005/8/layout/cycle1"/>
    <dgm:cxn modelId="{C22F3DA5-0499-4950-AA76-1B82BAD05D58}" srcId="{7984990A-4130-4905-A3D1-5F0435E56920}" destId="{2EA33DC3-E9D8-4AFB-86F2-7B7A291209FB}" srcOrd="1" destOrd="0" parTransId="{4ADDA24B-7E4A-4FF4-B165-562F070F2E95}" sibTransId="{2C3994E8-A3F0-4505-B996-7D1260264A06}"/>
    <dgm:cxn modelId="{5D958EA9-0557-4837-83E9-BEB94EC8A328}" srcId="{7984990A-4130-4905-A3D1-5F0435E56920}" destId="{13FF3A2A-6AB9-4E85-8E1E-B5FF526B61AC}" srcOrd="0" destOrd="0" parTransId="{3C184260-75CB-4E08-9FC8-85835F606534}" sibTransId="{4653FCC7-C6AF-45BB-8608-A0A16D5717A4}"/>
    <dgm:cxn modelId="{8549C5C2-FE68-4ABF-8873-338948E20106}" srcId="{7984990A-4130-4905-A3D1-5F0435E56920}" destId="{8528A69F-52F2-4C98-8F5B-AD75864EE237}" srcOrd="2" destOrd="0" parTransId="{B868F454-4DFF-46BB-883F-A5F0698ECDDD}" sibTransId="{EBB081A6-DE7A-49C1-9C8C-F7201C3B9129}"/>
    <dgm:cxn modelId="{08F221CE-BB5D-4DDA-891D-35D69B6F9AE2}" type="presOf" srcId="{EBB081A6-DE7A-49C1-9C8C-F7201C3B9129}" destId="{70B72899-D6D0-4CD1-B27C-454A3D290375}" srcOrd="0" destOrd="0" presId="urn:microsoft.com/office/officeart/2005/8/layout/cycle1"/>
    <dgm:cxn modelId="{D091B4ED-CDC7-44AD-BA6B-DE051C360D1E}" type="presOf" srcId="{2C3994E8-A3F0-4505-B996-7D1260264A06}" destId="{80C05183-0CCC-49B2-92A2-0A52EA1AAD86}" srcOrd="0" destOrd="0" presId="urn:microsoft.com/office/officeart/2005/8/layout/cycle1"/>
    <dgm:cxn modelId="{CF3CECF0-33AB-47E8-84ED-6D79808A1614}" type="presOf" srcId="{C571A868-8F63-4916-A88F-45C062F7B4DC}" destId="{906D5A2A-B02A-4230-8A18-98B571FC3C69}" srcOrd="0" destOrd="0" presId="urn:microsoft.com/office/officeart/2005/8/layout/cycle1"/>
    <dgm:cxn modelId="{5E50DAF2-8E1E-4477-8902-54A244DC4D3D}" type="presOf" srcId="{7C53D5E7-253F-4783-9418-F19D295933B1}" destId="{78DA0AB3-F582-4644-86F6-AF39A6C060AB}" srcOrd="0" destOrd="0" presId="urn:microsoft.com/office/officeart/2005/8/layout/cycle1"/>
    <dgm:cxn modelId="{B05B21F7-63D3-4D30-8F4C-8F7E7C03B448}" srcId="{7984990A-4130-4905-A3D1-5F0435E56920}" destId="{C571A868-8F63-4916-A88F-45C062F7B4DC}" srcOrd="4" destOrd="0" parTransId="{2F027CDD-9114-42DF-9377-06BC6C6AF3F0}" sibTransId="{5414C394-D6F5-4DE3-88C7-88C755E2D999}"/>
    <dgm:cxn modelId="{F9E8770D-C811-4616-B194-D3382A0C9530}" type="presParOf" srcId="{925BBEF1-2B9D-44F9-A4F8-DE8C2EED6028}" destId="{60603A45-BC19-43F8-AEEB-C875B4DF7F51}" srcOrd="0" destOrd="0" presId="urn:microsoft.com/office/officeart/2005/8/layout/cycle1"/>
    <dgm:cxn modelId="{172FEE06-57BC-491C-824B-767B9FDA25CB}" type="presParOf" srcId="{925BBEF1-2B9D-44F9-A4F8-DE8C2EED6028}" destId="{3D456080-C009-4908-90FD-A02475D8E6CE}" srcOrd="1" destOrd="0" presId="urn:microsoft.com/office/officeart/2005/8/layout/cycle1"/>
    <dgm:cxn modelId="{E3D95A1A-2FF4-480F-9047-6C5CE3289872}" type="presParOf" srcId="{925BBEF1-2B9D-44F9-A4F8-DE8C2EED6028}" destId="{8A9BAE21-E2BD-4A33-A38A-B5D6962967B8}" srcOrd="2" destOrd="0" presId="urn:microsoft.com/office/officeart/2005/8/layout/cycle1"/>
    <dgm:cxn modelId="{214A236C-B67E-477C-BDB0-58FE8729F43B}" type="presParOf" srcId="{925BBEF1-2B9D-44F9-A4F8-DE8C2EED6028}" destId="{E7831C75-2108-42EA-AE24-C1DBB267D5A9}" srcOrd="3" destOrd="0" presId="urn:microsoft.com/office/officeart/2005/8/layout/cycle1"/>
    <dgm:cxn modelId="{8CC9B06E-999D-472B-9D09-88C9AB411BC2}" type="presParOf" srcId="{925BBEF1-2B9D-44F9-A4F8-DE8C2EED6028}" destId="{216E029A-227F-41FC-AD13-5316A8817735}" srcOrd="4" destOrd="0" presId="urn:microsoft.com/office/officeart/2005/8/layout/cycle1"/>
    <dgm:cxn modelId="{458F1971-A04B-4DBC-BBA0-31ED1C0BC6EA}" type="presParOf" srcId="{925BBEF1-2B9D-44F9-A4F8-DE8C2EED6028}" destId="{80C05183-0CCC-49B2-92A2-0A52EA1AAD86}" srcOrd="5" destOrd="0" presId="urn:microsoft.com/office/officeart/2005/8/layout/cycle1"/>
    <dgm:cxn modelId="{E5E1F688-1EA3-47FA-A857-FD35866227DB}" type="presParOf" srcId="{925BBEF1-2B9D-44F9-A4F8-DE8C2EED6028}" destId="{868E6D16-4A50-4ECC-A1B3-9040077F2D7A}" srcOrd="6" destOrd="0" presId="urn:microsoft.com/office/officeart/2005/8/layout/cycle1"/>
    <dgm:cxn modelId="{223E8FD5-5319-4544-9A0D-2658C01BEA77}" type="presParOf" srcId="{925BBEF1-2B9D-44F9-A4F8-DE8C2EED6028}" destId="{C4E8D9F7-9E54-4673-843B-C2982E96F311}" srcOrd="7" destOrd="0" presId="urn:microsoft.com/office/officeart/2005/8/layout/cycle1"/>
    <dgm:cxn modelId="{3207857F-D62D-4B8B-960A-0F89D6FCEAAA}" type="presParOf" srcId="{925BBEF1-2B9D-44F9-A4F8-DE8C2EED6028}" destId="{70B72899-D6D0-4CD1-B27C-454A3D290375}" srcOrd="8" destOrd="0" presId="urn:microsoft.com/office/officeart/2005/8/layout/cycle1"/>
    <dgm:cxn modelId="{7DD49608-8105-4E3D-8377-E64B4FC03F76}" type="presParOf" srcId="{925BBEF1-2B9D-44F9-A4F8-DE8C2EED6028}" destId="{1FD540FB-B515-423D-94BE-B9C21A0D32E4}" srcOrd="9" destOrd="0" presId="urn:microsoft.com/office/officeart/2005/8/layout/cycle1"/>
    <dgm:cxn modelId="{EF63B585-8012-4FC4-AB6E-B95598C9820D}" type="presParOf" srcId="{925BBEF1-2B9D-44F9-A4F8-DE8C2EED6028}" destId="{91936A21-C8A9-415C-8473-3D6F075C0851}" srcOrd="10" destOrd="0" presId="urn:microsoft.com/office/officeart/2005/8/layout/cycle1"/>
    <dgm:cxn modelId="{64309F76-2BF1-4BE2-AC69-1E6F8A6ECAFA}" type="presParOf" srcId="{925BBEF1-2B9D-44F9-A4F8-DE8C2EED6028}" destId="{78DA0AB3-F582-4644-86F6-AF39A6C060AB}" srcOrd="11" destOrd="0" presId="urn:microsoft.com/office/officeart/2005/8/layout/cycle1"/>
    <dgm:cxn modelId="{5E4C0005-4864-440D-9BA6-931D691FA7E9}" type="presParOf" srcId="{925BBEF1-2B9D-44F9-A4F8-DE8C2EED6028}" destId="{117E8D89-8159-4645-B6A1-FEBD7713F536}" srcOrd="12" destOrd="0" presId="urn:microsoft.com/office/officeart/2005/8/layout/cycle1"/>
    <dgm:cxn modelId="{E5AB8702-6223-4C57-9A49-49CE60A206EC}" type="presParOf" srcId="{925BBEF1-2B9D-44F9-A4F8-DE8C2EED6028}" destId="{906D5A2A-B02A-4230-8A18-98B571FC3C69}" srcOrd="13" destOrd="0" presId="urn:microsoft.com/office/officeart/2005/8/layout/cycle1"/>
    <dgm:cxn modelId="{85720811-14AD-4E61-8367-94CED6A26B11}" type="presParOf" srcId="{925BBEF1-2B9D-44F9-A4F8-DE8C2EED6028}" destId="{76BA599B-DA6F-44AE-B7A0-B69541AF970D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56080-C009-4908-90FD-A02475D8E6CE}">
      <dsp:nvSpPr>
        <dsp:cNvPr id="0" name=""/>
        <dsp:cNvSpPr/>
      </dsp:nvSpPr>
      <dsp:spPr>
        <a:xfrm>
          <a:off x="5505139" y="32514"/>
          <a:ext cx="1728945" cy="113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pitchFamily="34" charset="0"/>
            </a:rPr>
            <a:t>Pre-departure</a:t>
          </a:r>
        </a:p>
      </dsp:txBody>
      <dsp:txXfrm>
        <a:off x="5505139" y="32514"/>
        <a:ext cx="1728945" cy="1137307"/>
      </dsp:txXfrm>
    </dsp:sp>
    <dsp:sp modelId="{8A9BAE21-E2BD-4A33-A38A-B5D6962967B8}">
      <dsp:nvSpPr>
        <dsp:cNvPr id="0" name=""/>
        <dsp:cNvSpPr/>
      </dsp:nvSpPr>
      <dsp:spPr>
        <a:xfrm>
          <a:off x="3126015" y="-337"/>
          <a:ext cx="4263568" cy="4263568"/>
        </a:xfrm>
        <a:prstGeom prst="circularArrow">
          <a:avLst>
            <a:gd name="adj1" fmla="val 5202"/>
            <a:gd name="adj2" fmla="val 336020"/>
            <a:gd name="adj3" fmla="val 21292806"/>
            <a:gd name="adj4" fmla="val 19766621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6E029A-227F-41FC-AD13-5316A8817735}">
      <dsp:nvSpPr>
        <dsp:cNvPr id="0" name=""/>
        <dsp:cNvSpPr/>
      </dsp:nvSpPr>
      <dsp:spPr>
        <a:xfrm>
          <a:off x="6488096" y="2147307"/>
          <a:ext cx="1137307" cy="113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pitchFamily="34" charset="0"/>
            </a:rPr>
            <a:t>Settling in</a:t>
          </a:r>
        </a:p>
      </dsp:txBody>
      <dsp:txXfrm>
        <a:off x="6488096" y="2147307"/>
        <a:ext cx="1137307" cy="1137307"/>
      </dsp:txXfrm>
    </dsp:sp>
    <dsp:sp modelId="{80C05183-0CCC-49B2-92A2-0A52EA1AAD86}">
      <dsp:nvSpPr>
        <dsp:cNvPr id="0" name=""/>
        <dsp:cNvSpPr/>
      </dsp:nvSpPr>
      <dsp:spPr>
        <a:xfrm>
          <a:off x="3126015" y="-337"/>
          <a:ext cx="4263568" cy="4263568"/>
        </a:xfrm>
        <a:prstGeom prst="circularArrow">
          <a:avLst>
            <a:gd name="adj1" fmla="val 5202"/>
            <a:gd name="adj2" fmla="val 336020"/>
            <a:gd name="adj3" fmla="val 4014246"/>
            <a:gd name="adj4" fmla="val 2253847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8D9F7-9E54-4673-843B-C2982E96F311}">
      <dsp:nvSpPr>
        <dsp:cNvPr id="0" name=""/>
        <dsp:cNvSpPr/>
      </dsp:nvSpPr>
      <dsp:spPr>
        <a:xfrm>
          <a:off x="4689146" y="3454320"/>
          <a:ext cx="1137307" cy="113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pitchFamily="34" charset="0"/>
            </a:rPr>
            <a:t>First half of posting</a:t>
          </a:r>
        </a:p>
      </dsp:txBody>
      <dsp:txXfrm>
        <a:off x="4689146" y="3454320"/>
        <a:ext cx="1137307" cy="1137307"/>
      </dsp:txXfrm>
    </dsp:sp>
    <dsp:sp modelId="{70B72899-D6D0-4CD1-B27C-454A3D290375}">
      <dsp:nvSpPr>
        <dsp:cNvPr id="0" name=""/>
        <dsp:cNvSpPr/>
      </dsp:nvSpPr>
      <dsp:spPr>
        <a:xfrm>
          <a:off x="3126015" y="-337"/>
          <a:ext cx="4263568" cy="4263568"/>
        </a:xfrm>
        <a:prstGeom prst="circularArrow">
          <a:avLst>
            <a:gd name="adj1" fmla="val 5202"/>
            <a:gd name="adj2" fmla="val 336020"/>
            <a:gd name="adj3" fmla="val 8210133"/>
            <a:gd name="adj4" fmla="val 6449734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36A21-C8A9-415C-8473-3D6F075C0851}">
      <dsp:nvSpPr>
        <dsp:cNvPr id="0" name=""/>
        <dsp:cNvSpPr/>
      </dsp:nvSpPr>
      <dsp:spPr>
        <a:xfrm>
          <a:off x="2890196" y="2147307"/>
          <a:ext cx="1137307" cy="1137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pitchFamily="34" charset="0"/>
            </a:rPr>
            <a:t>Second half of posting </a:t>
          </a:r>
        </a:p>
      </dsp:txBody>
      <dsp:txXfrm>
        <a:off x="2890196" y="2147307"/>
        <a:ext cx="1137307" cy="1137307"/>
      </dsp:txXfrm>
    </dsp:sp>
    <dsp:sp modelId="{78DA0AB3-F582-4644-86F6-AF39A6C060AB}">
      <dsp:nvSpPr>
        <dsp:cNvPr id="0" name=""/>
        <dsp:cNvSpPr/>
      </dsp:nvSpPr>
      <dsp:spPr>
        <a:xfrm>
          <a:off x="3126015" y="-337"/>
          <a:ext cx="4263568" cy="4263568"/>
        </a:xfrm>
        <a:prstGeom prst="circularArrow">
          <a:avLst>
            <a:gd name="adj1" fmla="val 5202"/>
            <a:gd name="adj2" fmla="val 336020"/>
            <a:gd name="adj3" fmla="val 12846510"/>
            <a:gd name="adj4" fmla="val 10771174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D5A2A-B02A-4230-8A18-98B571FC3C69}">
      <dsp:nvSpPr>
        <dsp:cNvPr id="0" name=""/>
        <dsp:cNvSpPr/>
      </dsp:nvSpPr>
      <dsp:spPr>
        <a:xfrm>
          <a:off x="3094700" y="279361"/>
          <a:ext cx="2102574" cy="643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pitchFamily="34" charset="0"/>
            </a:rPr>
            <a:t>Repatriation</a:t>
          </a:r>
        </a:p>
      </dsp:txBody>
      <dsp:txXfrm>
        <a:off x="3094700" y="279361"/>
        <a:ext cx="2102574" cy="643613"/>
      </dsp:txXfrm>
    </dsp:sp>
    <dsp:sp modelId="{76BA599B-DA6F-44AE-B7A0-B69541AF970D}">
      <dsp:nvSpPr>
        <dsp:cNvPr id="0" name=""/>
        <dsp:cNvSpPr/>
      </dsp:nvSpPr>
      <dsp:spPr>
        <a:xfrm>
          <a:off x="3126015" y="-337"/>
          <a:ext cx="4263568" cy="4263568"/>
        </a:xfrm>
        <a:prstGeom prst="circularArrow">
          <a:avLst>
            <a:gd name="adj1" fmla="val 5202"/>
            <a:gd name="adj2" fmla="val 336020"/>
            <a:gd name="adj3" fmla="val 16314796"/>
            <a:gd name="adj4" fmla="val 15496726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BF06A-F610-4ABA-90EE-0A4CD3AAD66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7D25A-ADBC-4A44-BD81-3FF1CBE43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665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CABE-FF78-4DF4-9D9C-481DFDFB088C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F351A-6A3F-494F-88DB-1BCD0AE4C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0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F351A-6A3F-494F-88DB-1BCD0AE4CA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39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F351A-6A3F-494F-88DB-1BCD0AE4CA7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89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3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4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8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3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9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4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CF7F0-0200-4613-A332-27B9837B2F07}" type="datetimeFigureOut">
              <a:rPr lang="en-GB" smtClean="0"/>
              <a:t>28/07/2022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Careers and Partner Support: The UK example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sz="3600" dirty="0">
              <a:cs typeface="Arial" panose="020B0604020202020204" pitchFamily="34" charset="0"/>
            </a:endParaRPr>
          </a:p>
          <a:p>
            <a: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Geraldine </a:t>
            </a:r>
            <a:r>
              <a:rPr lang="en-GB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McKendrick</a:t>
            </a:r>
            <a:r>
              <a:rPr lang="en-GB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DSFA Careers &amp; Professional Development Adviser</a:t>
            </a:r>
          </a:p>
        </p:txBody>
      </p:sp>
      <p:pic>
        <p:nvPicPr>
          <p:cNvPr id="4" name="Picture 3" descr="S:\DSFA\Universal\DSFA Logo 2013\DSFA Logo - small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642013" y="5491018"/>
            <a:ext cx="2549987" cy="136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2214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>
                <a:latin typeface="Calibri" panose="020F0502020204030204" pitchFamily="34" charset="0"/>
              </a:rPr>
              <a:t>Questions?</a:t>
            </a:r>
            <a:endParaRPr lang="en-GB" dirty="0"/>
          </a:p>
        </p:txBody>
      </p:sp>
      <p:pic>
        <p:nvPicPr>
          <p:cNvPr id="4" name="Content Placeholder 3" descr="http://www.personal.psu.edu/afr3/blogs/siowfa12/Question-Mark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3441" y="1825625"/>
            <a:ext cx="3485118" cy="4351338"/>
          </a:xfrm>
        </p:spPr>
      </p:pic>
      <p:pic>
        <p:nvPicPr>
          <p:cNvPr id="5" name="Picture 4" descr="S:\DSFA\Universal\DSFA Logo 2013\DSFA Logo - small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642013" y="5525799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548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4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you!</a:t>
            </a:r>
          </a:p>
        </p:txBody>
      </p:sp>
      <p:pic>
        <p:nvPicPr>
          <p:cNvPr id="5" name="Picture 4" descr="S:\DSFA\Universal\DSFA Logo 2013\DSFA Logo - small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42013" y="5525799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020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Careers: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90%* of international companies provide a support programme for accompanying partners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77% of partners are working before they go on a posting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Partners are highly educated professionals</a:t>
            </a:r>
          </a:p>
          <a:p>
            <a:pPr>
              <a:buClr>
                <a:schemeClr val="accent3"/>
              </a:buClr>
              <a:defRPr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Millennials see dual careers as norm, and place more value on work/life balance</a:t>
            </a:r>
          </a:p>
          <a:p>
            <a:pPr marL="0" indent="0">
              <a:buClr>
                <a:schemeClr val="accent3"/>
              </a:buClr>
              <a:defRPr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2025, millennials will make up roughly 75% of the   world’s workforce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3"/>
              </a:buClr>
              <a:defRPr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EY/NET Expat, Relocating Partner Survey Report 2018</a:t>
            </a: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S:\DSFA\Universal\DSFA Logo 2013\DSFA Logo - small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42013" y="5532797"/>
            <a:ext cx="2549987" cy="132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307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chemeClr val="tx2">
                    <a:satMod val="13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Careers: Why provide support?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endParaRPr lang="en-GB" i="1" dirty="0">
              <a:latin typeface="Calibri" pitchFamily="34" charset="0"/>
            </a:endParaRP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recruitment and retention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Remain attractive to high calibre candidates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Reduce cost of failed postings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Diversity and equality programmes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 descr="S:\DSFA\Universal\DSFA Logo 2013\DSFA Logo - small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42013" y="5525799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903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Profile of UK Diplomatic Partner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Married with children</a:t>
            </a: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Majority take family with them on a posting</a:t>
            </a: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Approximately 30% are male</a:t>
            </a: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Majority are aged 37-52*</a:t>
            </a: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Highly educated:46% hold Bachelor’s degree;27%, Master’s degree;4%, PhD*</a:t>
            </a: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77% employed before going on posting;8% self employed;9% stay-at-home parent *</a:t>
            </a: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*EY/NET Expat, Relocating Partner Survey Report 2018</a:t>
            </a: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S:\DSFA\Universal\DSFA Logo 2013\DSFA Logo - small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531176" y="5525799"/>
            <a:ext cx="2660823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111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698"/>
          </a:xfrm>
        </p:spPr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services are on offer?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32500" lnSpcReduction="20000"/>
          </a:bodyPr>
          <a:lstStyle/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Regular programme of career assistance workshops in London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Tailored career coaching programme via external provider (approximately 30 programmes per annum)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Career and business coaching sessions via Skype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Portable career training grant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 to career resources and employment reports through DSFA website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DSFA Careers &amp; Professional Development Adviser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Language training</a:t>
            </a:r>
          </a:p>
          <a:p>
            <a:r>
              <a:rPr lang="en-GB" sz="8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 Pension Compensation</a:t>
            </a:r>
          </a:p>
          <a:p>
            <a:pPr marL="0" indent="0">
              <a:buNone/>
            </a:pPr>
            <a:endParaRPr lang="en-GB" sz="8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9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GB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  <p:pic>
        <p:nvPicPr>
          <p:cNvPr id="4" name="Picture 3" descr="S:\DSFA\Universal\DSFA Logo 2013\DSFA Logo - small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42013" y="5525799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138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Numbers working on overseas posting</a:t>
            </a:r>
            <a:endParaRPr lang="en-GB" dirty="0"/>
          </a:p>
        </p:txBody>
      </p:sp>
      <p:graphicFrame>
        <p:nvGraphicFramePr>
          <p:cNvPr id="5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6148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 descr="S:\DSFA\Universal\DSFA Logo 2013\DSFA Logo - small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642013" y="5525799"/>
            <a:ext cx="2549987" cy="133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04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Patterns of working 2018</a:t>
            </a:r>
            <a:endParaRPr lang="en-GB" dirty="0"/>
          </a:p>
        </p:txBody>
      </p:sp>
      <p:graphicFrame>
        <p:nvGraphicFramePr>
          <p:cNvPr id="4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941987"/>
              </p:ext>
            </p:extLst>
          </p:nvPr>
        </p:nvGraphicFramePr>
        <p:xfrm>
          <a:off x="838200" y="1514169"/>
          <a:ext cx="10515600" cy="417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S:\DSFA\Universal\DSFA Logo 2013\DSFA Logo - small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642013" y="5525799"/>
            <a:ext cx="2549987" cy="133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4656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Careers</a:t>
            </a:r>
            <a:r>
              <a:rPr lang="en-US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alt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Cycle of Partner Support</a:t>
            </a:r>
            <a:endParaRPr lang="en-GB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093599"/>
              </p:ext>
            </p:extLst>
          </p:nvPr>
        </p:nvGraphicFramePr>
        <p:xfrm>
          <a:off x="838200" y="1584251"/>
          <a:ext cx="10515600" cy="459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S:\DSFA\Universal\DSFA Logo 2013\DSFA Logo - small.jpg"/>
          <p:cNvPicPr/>
          <p:nvPr/>
        </p:nvPicPr>
        <p:blipFill>
          <a:blip r:embed="rId7" cstate="print"/>
          <a:stretch>
            <a:fillRect/>
          </a:stretch>
        </p:blipFill>
        <p:spPr bwMode="auto">
          <a:xfrm>
            <a:off x="9642013" y="5515967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904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careers: challenges and discussion points</a:t>
            </a:r>
            <a:endParaRPr lang="en-GB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1330"/>
            <a:ext cx="10515600" cy="3654469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 –do partners (and staff) know what type of career support is available?</a:t>
            </a: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Generic partner support or more personalised approach?</a:t>
            </a:r>
          </a:p>
          <a:p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Indicators of success</a:t>
            </a:r>
          </a:p>
          <a:p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Organisation’s ‘duty of care’ v private life/individual choice</a:t>
            </a: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 descr="S:\DSFA\Universal\DSFA Logo 2013\DSFA Logo - small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642013" y="5525799"/>
            <a:ext cx="2549987" cy="13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143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393962F-497C-4DFF-AA2E-F47D9BC7BF16}" vid="{7F942FB1-3BA5-4ACD-85E8-2C9CEE4FF6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367</TotalTime>
  <Words>343</Words>
  <Application>Microsoft Office PowerPoint</Application>
  <PresentationFormat>Laiekraan</PresentationFormat>
  <Paragraphs>65</Paragraphs>
  <Slides>11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Wingdings</vt:lpstr>
      <vt:lpstr>Office Theme</vt:lpstr>
      <vt:lpstr>Dual Careers and Partner Support: The UK example </vt:lpstr>
      <vt:lpstr>Dual Careers: Overview</vt:lpstr>
      <vt:lpstr>Dual Careers: Why provide support?</vt:lpstr>
      <vt:lpstr>Profile of UK Diplomatic Partner</vt:lpstr>
      <vt:lpstr>What services are on offer?</vt:lpstr>
      <vt:lpstr>Numbers working on overseas posting</vt:lpstr>
      <vt:lpstr>Patterns of working 2018</vt:lpstr>
      <vt:lpstr>Dual Careers: Cycle of Partner Support</vt:lpstr>
      <vt:lpstr>Dual careers: challenges and discussion points</vt:lpstr>
      <vt:lpstr>Questions?</vt:lpstr>
      <vt:lpstr>       Thank you!</vt:lpstr>
    </vt:vector>
  </TitlesOfParts>
  <Company>The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Careers and Partner Support: The UK example</dc:title>
  <dc:creator>Geraldine Mckendrick (Sensitive)</dc:creator>
  <cp:lastModifiedBy>Lilian P</cp:lastModifiedBy>
  <cp:revision>29</cp:revision>
  <cp:lastPrinted>2019-05-10T12:51:55Z</cp:lastPrinted>
  <dcterms:created xsi:type="dcterms:W3CDTF">2019-05-07T14:56:57Z</dcterms:created>
  <dcterms:modified xsi:type="dcterms:W3CDTF">2022-07-28T16:59:59Z</dcterms:modified>
</cp:coreProperties>
</file>