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9"/>
  </p:notesMasterIdLst>
  <p:sldIdLst>
    <p:sldId id="256" r:id="rId2"/>
    <p:sldId id="257" r:id="rId3"/>
    <p:sldId id="258" r:id="rId4"/>
    <p:sldId id="259" r:id="rId5"/>
    <p:sldId id="260" r:id="rId6"/>
    <p:sldId id="283"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0" d="100"/>
          <a:sy n="40" d="100"/>
        </p:scale>
        <p:origin x="138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26924383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6" name="Google Shape;86;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p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15000"/>
              </a:lnSpc>
              <a:spcBef>
                <a:spcPts val="800"/>
              </a:spcBef>
              <a:spcAft>
                <a:spcPts val="0"/>
              </a:spcAft>
              <a:buClr>
                <a:schemeClr val="dk1"/>
              </a:buClr>
              <a:buSzPts val="1100"/>
              <a:buFont typeface="Arial"/>
              <a:buNone/>
            </a:pPr>
            <a:r>
              <a:rPr lang="en-US" sz="1000"/>
              <a:t>Estonia, Spain: </a:t>
            </a:r>
            <a:r>
              <a:rPr lang="en-US" sz="1000" b="1">
                <a:solidFill>
                  <a:srgbClr val="FF0000"/>
                </a:solidFill>
              </a:rPr>
              <a:t>YES 60%, </a:t>
            </a:r>
            <a:r>
              <a:rPr lang="en-US" sz="1000"/>
              <a:t>Czech Republic: NO 55%, 33% YES</a:t>
            </a:r>
            <a:endParaRPr sz="1000">
              <a:latin typeface="Arial"/>
              <a:ea typeface="Arial"/>
              <a:cs typeface="Arial"/>
              <a:sym typeface="Arial"/>
            </a:endParaRPr>
          </a:p>
          <a:p>
            <a:pPr marL="0" lvl="0" indent="0" algn="l" rtl="0">
              <a:lnSpc>
                <a:spcPct val="115000"/>
              </a:lnSpc>
              <a:spcBef>
                <a:spcPts val="800"/>
              </a:spcBef>
              <a:spcAft>
                <a:spcPts val="0"/>
              </a:spcAft>
              <a:buClr>
                <a:schemeClr val="dk1"/>
              </a:buClr>
              <a:buSzPts val="1100"/>
              <a:buFont typeface="Arial"/>
              <a:buNone/>
            </a:pPr>
            <a:r>
              <a:rPr lang="en-US" sz="1000">
                <a:latin typeface="Arial"/>
                <a:ea typeface="Arial"/>
                <a:cs typeface="Arial"/>
                <a:sym typeface="Arial"/>
              </a:rPr>
              <a:t>•</a:t>
            </a:r>
            <a:r>
              <a:rPr lang="en-US" sz="1000"/>
              <a:t>Responses of men and women similar</a:t>
            </a:r>
            <a:endParaRPr sz="1000"/>
          </a:p>
          <a:p>
            <a:pPr marL="0" lvl="0" indent="0" algn="l" rtl="0">
              <a:lnSpc>
                <a:spcPct val="115000"/>
              </a:lnSpc>
              <a:spcBef>
                <a:spcPts val="800"/>
              </a:spcBef>
              <a:spcAft>
                <a:spcPts val="0"/>
              </a:spcAft>
              <a:buClr>
                <a:schemeClr val="dk1"/>
              </a:buClr>
              <a:buSzPts val="1100"/>
              <a:buFont typeface="Arial"/>
              <a:buNone/>
            </a:pPr>
            <a:r>
              <a:rPr lang="en-US" sz="1000">
                <a:latin typeface="Arial"/>
                <a:ea typeface="Arial"/>
                <a:cs typeface="Arial"/>
                <a:sym typeface="Arial"/>
              </a:rPr>
              <a:t>•</a:t>
            </a:r>
            <a:r>
              <a:rPr lang="en-US" sz="1000"/>
              <a:t>Age group 36-50: 54% YES (for others NO prevailed)</a:t>
            </a:r>
            <a:endParaRPr sz="1000"/>
          </a:p>
          <a:p>
            <a:pPr marL="0" lvl="0" indent="0" algn="l" rtl="0">
              <a:spcBef>
                <a:spcPts val="0"/>
              </a:spcBef>
              <a:spcAft>
                <a:spcPts val="0"/>
              </a:spcAft>
              <a:buNone/>
            </a:pPr>
            <a:endParaRPr/>
          </a:p>
        </p:txBody>
      </p:sp>
      <p:sp>
        <p:nvSpPr>
          <p:cNvPr id="141" name="Google Shape;141;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15000"/>
              </a:lnSpc>
              <a:spcBef>
                <a:spcPts val="800"/>
              </a:spcBef>
              <a:spcAft>
                <a:spcPts val="0"/>
              </a:spcAft>
              <a:buClr>
                <a:schemeClr val="dk1"/>
              </a:buClr>
              <a:buSzPts val="1100"/>
              <a:buFont typeface="Arial"/>
              <a:buNone/>
            </a:pPr>
            <a:r>
              <a:rPr lang="en-US" sz="1000">
                <a:latin typeface="Arial"/>
                <a:ea typeface="Arial"/>
                <a:cs typeface="Arial"/>
                <a:sym typeface="Arial"/>
              </a:rPr>
              <a:t>•</a:t>
            </a:r>
            <a:r>
              <a:rPr lang="en-US" sz="1000"/>
              <a:t>In all countries the strongest factor</a:t>
            </a:r>
            <a:endParaRPr sz="1000"/>
          </a:p>
          <a:p>
            <a:pPr marL="0" lvl="0" indent="0" algn="l" rtl="0">
              <a:lnSpc>
                <a:spcPct val="115000"/>
              </a:lnSpc>
              <a:spcBef>
                <a:spcPts val="800"/>
              </a:spcBef>
              <a:spcAft>
                <a:spcPts val="0"/>
              </a:spcAft>
              <a:buClr>
                <a:schemeClr val="dk1"/>
              </a:buClr>
              <a:buSzPts val="1100"/>
              <a:buFont typeface="Arial"/>
              <a:buNone/>
            </a:pPr>
            <a:r>
              <a:rPr lang="en-US" sz="1000">
                <a:latin typeface="Arial"/>
                <a:ea typeface="Arial"/>
                <a:cs typeface="Arial"/>
                <a:sym typeface="Arial"/>
              </a:rPr>
              <a:t>•</a:t>
            </a:r>
            <a:r>
              <a:rPr lang="en-US" sz="1000"/>
              <a:t>Comparison of age groups shows growing importance (61% for age 65plus vs 82% for age 18-35 years)</a:t>
            </a:r>
            <a:endParaRPr sz="1000"/>
          </a:p>
          <a:p>
            <a:pPr marL="0" lvl="0" indent="0" algn="l" rtl="0">
              <a:lnSpc>
                <a:spcPct val="115000"/>
              </a:lnSpc>
              <a:spcBef>
                <a:spcPts val="800"/>
              </a:spcBef>
              <a:spcAft>
                <a:spcPts val="0"/>
              </a:spcAft>
              <a:buNone/>
            </a:pPr>
            <a:r>
              <a:rPr lang="en-US" sz="1000">
                <a:latin typeface="Arial"/>
                <a:ea typeface="Arial"/>
                <a:cs typeface="Arial"/>
                <a:sym typeface="Arial"/>
              </a:rPr>
              <a:t>•</a:t>
            </a:r>
            <a:r>
              <a:rPr lang="en-US" sz="1000"/>
              <a:t>Women and men similar</a:t>
            </a:r>
            <a:endParaRPr sz="1000">
              <a:latin typeface="Arial"/>
              <a:ea typeface="Arial"/>
              <a:cs typeface="Arial"/>
              <a:sym typeface="Arial"/>
            </a:endParaRPr>
          </a:p>
          <a:p>
            <a:pPr marL="0" lvl="0" indent="0" algn="l" rtl="0">
              <a:lnSpc>
                <a:spcPct val="115000"/>
              </a:lnSpc>
              <a:spcBef>
                <a:spcPts val="800"/>
              </a:spcBef>
              <a:spcAft>
                <a:spcPts val="0"/>
              </a:spcAft>
              <a:buNone/>
            </a:pPr>
            <a:r>
              <a:rPr lang="en-US" sz="1000">
                <a:latin typeface="Arial"/>
                <a:ea typeface="Arial"/>
                <a:cs typeface="Arial"/>
                <a:sym typeface="Arial"/>
              </a:rPr>
              <a:t>•</a:t>
            </a:r>
            <a:r>
              <a:rPr lang="en-US" sz="1000"/>
              <a:t>Estonia: 24%</a:t>
            </a:r>
            <a:endParaRPr sz="1000"/>
          </a:p>
          <a:p>
            <a:pPr marL="0" lvl="0" indent="0" algn="l" rtl="0">
              <a:lnSpc>
                <a:spcPct val="115000"/>
              </a:lnSpc>
              <a:spcBef>
                <a:spcPts val="800"/>
              </a:spcBef>
              <a:spcAft>
                <a:spcPts val="0"/>
              </a:spcAft>
              <a:buNone/>
            </a:pPr>
            <a:r>
              <a:rPr lang="en-US" sz="1000">
                <a:latin typeface="Arial"/>
                <a:ea typeface="Arial"/>
                <a:cs typeface="Arial"/>
                <a:sym typeface="Arial"/>
              </a:rPr>
              <a:t>•</a:t>
            </a:r>
            <a:r>
              <a:rPr lang="en-US" sz="1000"/>
              <a:t>Czech Republic: 30%</a:t>
            </a:r>
            <a:endParaRPr sz="1000"/>
          </a:p>
          <a:p>
            <a:pPr marL="0" lvl="0" indent="0" algn="l" rtl="0">
              <a:lnSpc>
                <a:spcPct val="115000"/>
              </a:lnSpc>
              <a:spcBef>
                <a:spcPts val="800"/>
              </a:spcBef>
              <a:spcAft>
                <a:spcPts val="0"/>
              </a:spcAft>
              <a:buNone/>
            </a:pPr>
            <a:r>
              <a:rPr lang="en-US" sz="1000">
                <a:latin typeface="Arial"/>
                <a:ea typeface="Arial"/>
                <a:cs typeface="Arial"/>
                <a:sym typeface="Arial"/>
              </a:rPr>
              <a:t>•</a:t>
            </a:r>
            <a:r>
              <a:rPr lang="en-US" sz="1000"/>
              <a:t>France: 34%</a:t>
            </a:r>
            <a:endParaRPr sz="1000">
              <a:latin typeface="Arial"/>
              <a:ea typeface="Arial"/>
              <a:cs typeface="Arial"/>
              <a:sym typeface="Arial"/>
            </a:endParaRPr>
          </a:p>
          <a:p>
            <a:pPr marL="0" lvl="0" indent="0" algn="l" rtl="0">
              <a:lnSpc>
                <a:spcPct val="115000"/>
              </a:lnSpc>
              <a:spcBef>
                <a:spcPts val="800"/>
              </a:spcBef>
              <a:spcAft>
                <a:spcPts val="0"/>
              </a:spcAft>
              <a:buNone/>
            </a:pPr>
            <a:r>
              <a:rPr lang="en-US" sz="1000">
                <a:latin typeface="Arial"/>
                <a:ea typeface="Arial"/>
                <a:cs typeface="Arial"/>
                <a:sym typeface="Arial"/>
              </a:rPr>
              <a:t>•</a:t>
            </a:r>
            <a:r>
              <a:rPr lang="en-US" sz="1000"/>
              <a:t>Ireland: 64%</a:t>
            </a:r>
            <a:endParaRPr sz="1000"/>
          </a:p>
          <a:p>
            <a:pPr marL="0" lvl="0" indent="0" algn="l" rtl="0">
              <a:lnSpc>
                <a:spcPct val="115000"/>
              </a:lnSpc>
              <a:spcBef>
                <a:spcPts val="800"/>
              </a:spcBef>
              <a:spcAft>
                <a:spcPts val="0"/>
              </a:spcAft>
              <a:buNone/>
            </a:pPr>
            <a:r>
              <a:rPr lang="en-US" sz="1000">
                <a:latin typeface="Arial"/>
                <a:ea typeface="Arial"/>
                <a:cs typeface="Arial"/>
                <a:sym typeface="Arial"/>
              </a:rPr>
              <a:t>•</a:t>
            </a:r>
            <a:r>
              <a:rPr lang="en-US" sz="1000"/>
              <a:t>Latvia: 67%</a:t>
            </a:r>
            <a:endParaRPr sz="1000"/>
          </a:p>
          <a:p>
            <a:pPr marL="0" lvl="0" indent="0" algn="l" rtl="0">
              <a:lnSpc>
                <a:spcPct val="115000"/>
              </a:lnSpc>
              <a:spcBef>
                <a:spcPts val="800"/>
              </a:spcBef>
              <a:spcAft>
                <a:spcPts val="0"/>
              </a:spcAft>
              <a:buNone/>
            </a:pPr>
            <a:r>
              <a:rPr lang="en-US" sz="1000">
                <a:latin typeface="Arial"/>
                <a:ea typeface="Arial"/>
                <a:cs typeface="Arial"/>
                <a:sym typeface="Arial"/>
              </a:rPr>
              <a:t>•</a:t>
            </a:r>
            <a:r>
              <a:rPr lang="en-US" sz="1000"/>
              <a:t>Spain: 70%</a:t>
            </a:r>
            <a:endParaRPr sz="1000"/>
          </a:p>
          <a:p>
            <a:pPr marL="0" lvl="0" indent="0" algn="l" rtl="0">
              <a:lnSpc>
                <a:spcPct val="115000"/>
              </a:lnSpc>
              <a:spcBef>
                <a:spcPts val="800"/>
              </a:spcBef>
              <a:spcAft>
                <a:spcPts val="0"/>
              </a:spcAft>
              <a:buNone/>
            </a:pPr>
            <a:r>
              <a:rPr lang="en-US" sz="1000"/>
              <a:t>Age 51-65 highest score (51%)</a:t>
            </a:r>
            <a:endParaRPr sz="1000">
              <a:latin typeface="Arial"/>
              <a:ea typeface="Arial"/>
              <a:cs typeface="Arial"/>
              <a:sym typeface="Arial"/>
            </a:endParaRPr>
          </a:p>
          <a:p>
            <a:pPr marL="0" lvl="0" indent="0" algn="l" rtl="0">
              <a:lnSpc>
                <a:spcPct val="115000"/>
              </a:lnSpc>
              <a:spcBef>
                <a:spcPts val="800"/>
              </a:spcBef>
              <a:spcAft>
                <a:spcPts val="0"/>
              </a:spcAft>
              <a:buClr>
                <a:schemeClr val="dk1"/>
              </a:buClr>
              <a:buSzPts val="1100"/>
              <a:buFont typeface="Arial"/>
              <a:buNone/>
            </a:pPr>
            <a:endParaRPr sz="1000"/>
          </a:p>
          <a:p>
            <a:pPr marL="0" lvl="0" indent="0" algn="l" rtl="0">
              <a:spcBef>
                <a:spcPts val="0"/>
              </a:spcBef>
              <a:spcAft>
                <a:spcPts val="0"/>
              </a:spcAft>
              <a:buNone/>
            </a:pPr>
            <a:endParaRPr sz="1000"/>
          </a:p>
        </p:txBody>
      </p:sp>
      <p:sp>
        <p:nvSpPr>
          <p:cNvPr id="146" name="Google Shape;146;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p1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15000"/>
              </a:lnSpc>
              <a:spcBef>
                <a:spcPts val="800"/>
              </a:spcBef>
              <a:spcAft>
                <a:spcPts val="0"/>
              </a:spcAft>
              <a:buNone/>
            </a:pPr>
            <a:r>
              <a:rPr lang="en-US" sz="1000" dirty="0">
                <a:latin typeface="Arial"/>
                <a:ea typeface="Arial"/>
                <a:cs typeface="Arial"/>
                <a:sym typeface="Arial"/>
              </a:rPr>
              <a:t>Problems in work (bullying, mobbing, harassment, sexism,…)</a:t>
            </a:r>
          </a:p>
          <a:p>
            <a:pPr marL="0" lvl="0" indent="0" algn="l" rtl="0">
              <a:lnSpc>
                <a:spcPct val="115000"/>
              </a:lnSpc>
              <a:spcBef>
                <a:spcPts val="800"/>
              </a:spcBef>
              <a:spcAft>
                <a:spcPts val="0"/>
              </a:spcAft>
              <a:buNone/>
            </a:pPr>
            <a:r>
              <a:rPr lang="en-US" sz="1000" dirty="0">
                <a:latin typeface="Arial"/>
                <a:ea typeface="Arial"/>
                <a:cs typeface="Arial"/>
                <a:sym typeface="Arial"/>
              </a:rPr>
              <a:t>France: 32%</a:t>
            </a:r>
          </a:p>
          <a:p>
            <a:pPr marL="0" lvl="0" indent="0" algn="l" rtl="0">
              <a:lnSpc>
                <a:spcPct val="115000"/>
              </a:lnSpc>
              <a:spcBef>
                <a:spcPts val="800"/>
              </a:spcBef>
              <a:spcAft>
                <a:spcPts val="0"/>
              </a:spcAft>
              <a:buNone/>
            </a:pPr>
            <a:r>
              <a:rPr lang="en-US" sz="1000" dirty="0">
                <a:latin typeface="Arial"/>
                <a:ea typeface="Arial"/>
                <a:cs typeface="Arial"/>
                <a:sym typeface="Arial"/>
              </a:rPr>
              <a:t>Austria:</a:t>
            </a:r>
            <a:r>
              <a:rPr lang="en-US" sz="1000" baseline="0" dirty="0">
                <a:latin typeface="Arial"/>
                <a:ea typeface="Arial"/>
                <a:cs typeface="Arial"/>
                <a:sym typeface="Arial"/>
              </a:rPr>
              <a:t> 31%</a:t>
            </a:r>
          </a:p>
          <a:p>
            <a:pPr marL="0" lvl="0" indent="0" algn="l" rtl="0">
              <a:lnSpc>
                <a:spcPct val="115000"/>
              </a:lnSpc>
              <a:spcBef>
                <a:spcPts val="800"/>
              </a:spcBef>
              <a:spcAft>
                <a:spcPts val="0"/>
              </a:spcAft>
              <a:buNone/>
            </a:pPr>
            <a:r>
              <a:rPr lang="en-US" sz="1000" baseline="0" dirty="0">
                <a:latin typeface="Arial"/>
                <a:ea typeface="Arial"/>
                <a:cs typeface="Arial"/>
                <a:sym typeface="Arial"/>
              </a:rPr>
              <a:t>Portugal: 7%</a:t>
            </a:r>
            <a:endParaRPr lang="en-US" sz="1000" dirty="0">
              <a:latin typeface="Arial"/>
              <a:ea typeface="Arial"/>
              <a:cs typeface="Arial"/>
              <a:sym typeface="Arial"/>
            </a:endParaRPr>
          </a:p>
          <a:p>
            <a:pPr marL="0" lvl="0" indent="0" algn="l" rtl="0">
              <a:lnSpc>
                <a:spcPct val="115000"/>
              </a:lnSpc>
              <a:spcBef>
                <a:spcPts val="800"/>
              </a:spcBef>
              <a:spcAft>
                <a:spcPts val="0"/>
              </a:spcAft>
              <a:buNone/>
            </a:pPr>
            <a:endParaRPr lang="en-US" sz="1000" dirty="0">
              <a:latin typeface="Arial"/>
              <a:ea typeface="Arial"/>
              <a:cs typeface="Arial"/>
              <a:sym typeface="Arial"/>
            </a:endParaRPr>
          </a:p>
          <a:p>
            <a:pPr marL="0" lvl="0" indent="0" algn="l" rtl="0">
              <a:lnSpc>
                <a:spcPct val="115000"/>
              </a:lnSpc>
              <a:spcBef>
                <a:spcPts val="800"/>
              </a:spcBef>
              <a:spcAft>
                <a:spcPts val="0"/>
              </a:spcAft>
              <a:buNone/>
            </a:pPr>
            <a:r>
              <a:rPr lang="en-US" sz="1000" dirty="0">
                <a:latin typeface="Arial"/>
                <a:ea typeface="Arial"/>
                <a:cs typeface="Arial"/>
                <a:sym typeface="Arial"/>
              </a:rPr>
              <a:t>Obligations imposed on the spouse:</a:t>
            </a:r>
            <a:endParaRPr sz="1000" dirty="0">
              <a:latin typeface="Arial"/>
              <a:ea typeface="Arial"/>
              <a:cs typeface="Arial"/>
              <a:sym typeface="Arial"/>
            </a:endParaRPr>
          </a:p>
          <a:p>
            <a:pPr marL="0" lvl="0" indent="0" algn="l" rtl="0">
              <a:lnSpc>
                <a:spcPct val="115000"/>
              </a:lnSpc>
              <a:spcBef>
                <a:spcPts val="800"/>
              </a:spcBef>
              <a:spcAft>
                <a:spcPts val="0"/>
              </a:spcAft>
              <a:buClr>
                <a:schemeClr val="dk1"/>
              </a:buClr>
              <a:buSzPts val="1100"/>
              <a:buFont typeface="Arial"/>
              <a:buNone/>
            </a:pPr>
            <a:r>
              <a:rPr lang="en-US" sz="1000" dirty="0">
                <a:latin typeface="Arial"/>
                <a:ea typeface="Arial"/>
                <a:cs typeface="Arial"/>
                <a:sym typeface="Arial"/>
              </a:rPr>
              <a:t>•</a:t>
            </a:r>
            <a:r>
              <a:rPr lang="en-US" sz="1000" dirty="0"/>
              <a:t>Portugal: </a:t>
            </a:r>
            <a:r>
              <a:rPr lang="en-US" sz="1000" b="1" dirty="0">
                <a:solidFill>
                  <a:srgbClr val="FF0000"/>
                </a:solidFill>
              </a:rPr>
              <a:t>37%</a:t>
            </a:r>
            <a:endParaRPr sz="1000" b="1" dirty="0">
              <a:solidFill>
                <a:srgbClr val="FF0000"/>
              </a:solidFill>
            </a:endParaRPr>
          </a:p>
          <a:p>
            <a:pPr marL="0" lvl="0" indent="0" algn="l" rtl="0">
              <a:lnSpc>
                <a:spcPct val="115000"/>
              </a:lnSpc>
              <a:spcBef>
                <a:spcPts val="800"/>
              </a:spcBef>
              <a:spcAft>
                <a:spcPts val="0"/>
              </a:spcAft>
              <a:buClr>
                <a:schemeClr val="dk1"/>
              </a:buClr>
              <a:buSzPts val="1100"/>
              <a:buFont typeface="Arial"/>
              <a:buNone/>
            </a:pPr>
            <a:r>
              <a:rPr lang="en-US" sz="1000" dirty="0">
                <a:latin typeface="Arial"/>
                <a:ea typeface="Arial"/>
                <a:cs typeface="Arial"/>
                <a:sym typeface="Arial"/>
              </a:rPr>
              <a:t>•</a:t>
            </a:r>
            <a:r>
              <a:rPr lang="en-US" sz="1000" dirty="0"/>
              <a:t>Czech Republic: </a:t>
            </a:r>
            <a:r>
              <a:rPr lang="en-US" sz="1000" b="1" dirty="0">
                <a:solidFill>
                  <a:srgbClr val="FF0000"/>
                </a:solidFill>
              </a:rPr>
              <a:t>5%</a:t>
            </a:r>
            <a:endParaRPr sz="1000" b="1" dirty="0">
              <a:solidFill>
                <a:srgbClr val="FF0000"/>
              </a:solidFill>
            </a:endParaRPr>
          </a:p>
          <a:p>
            <a:pPr marL="0" lvl="0" indent="0" algn="l" rtl="0">
              <a:lnSpc>
                <a:spcPct val="115000"/>
              </a:lnSpc>
              <a:spcBef>
                <a:spcPts val="800"/>
              </a:spcBef>
              <a:spcAft>
                <a:spcPts val="0"/>
              </a:spcAft>
              <a:buClr>
                <a:schemeClr val="dk1"/>
              </a:buClr>
              <a:buSzPts val="1100"/>
              <a:buFont typeface="Arial"/>
              <a:buNone/>
            </a:pPr>
            <a:r>
              <a:rPr lang="en-US" sz="1000" dirty="0">
                <a:latin typeface="Arial"/>
                <a:ea typeface="Arial"/>
                <a:cs typeface="Arial"/>
                <a:sym typeface="Arial"/>
              </a:rPr>
              <a:t>•</a:t>
            </a:r>
            <a:r>
              <a:rPr lang="en-US" sz="1000" dirty="0"/>
              <a:t>Married women: 15%</a:t>
            </a:r>
            <a:endParaRPr sz="1000" dirty="0"/>
          </a:p>
          <a:p>
            <a:pPr marL="0" lvl="0" indent="0" algn="l" rtl="0">
              <a:lnSpc>
                <a:spcPct val="115000"/>
              </a:lnSpc>
              <a:spcBef>
                <a:spcPts val="800"/>
              </a:spcBef>
              <a:spcAft>
                <a:spcPts val="0"/>
              </a:spcAft>
              <a:buClr>
                <a:schemeClr val="dk1"/>
              </a:buClr>
              <a:buSzPts val="1100"/>
              <a:buFont typeface="Arial"/>
              <a:buNone/>
            </a:pPr>
            <a:r>
              <a:rPr lang="en-US" sz="1000" dirty="0">
                <a:latin typeface="Arial"/>
                <a:ea typeface="Arial"/>
                <a:cs typeface="Arial"/>
                <a:sym typeface="Arial"/>
              </a:rPr>
              <a:t>•</a:t>
            </a:r>
            <a:r>
              <a:rPr lang="en-US" sz="1000" dirty="0"/>
              <a:t>Married men: 23%</a:t>
            </a:r>
            <a:endParaRPr sz="1000" dirty="0"/>
          </a:p>
          <a:p>
            <a:pPr marL="0" lvl="0" indent="0" algn="l" rtl="0">
              <a:lnSpc>
                <a:spcPct val="115000"/>
              </a:lnSpc>
              <a:spcBef>
                <a:spcPts val="800"/>
              </a:spcBef>
              <a:spcAft>
                <a:spcPts val="0"/>
              </a:spcAft>
              <a:buClr>
                <a:schemeClr val="dk1"/>
              </a:buClr>
              <a:buSzPts val="1100"/>
              <a:buFont typeface="Arial"/>
              <a:buNone/>
            </a:pPr>
            <a:r>
              <a:rPr lang="en-US" sz="1000" dirty="0">
                <a:latin typeface="Arial"/>
                <a:ea typeface="Arial"/>
                <a:cs typeface="Arial"/>
                <a:sym typeface="Arial"/>
              </a:rPr>
              <a:t>•</a:t>
            </a:r>
            <a:r>
              <a:rPr lang="en-US" sz="1000" dirty="0"/>
              <a:t>Over 65y: </a:t>
            </a:r>
            <a:r>
              <a:rPr lang="en-US" sz="1000" b="1" dirty="0">
                <a:solidFill>
                  <a:srgbClr val="FF0000"/>
                </a:solidFill>
              </a:rPr>
              <a:t>35%</a:t>
            </a:r>
            <a:endParaRPr sz="1000" b="1" dirty="0">
              <a:solidFill>
                <a:srgbClr val="FF0000"/>
              </a:solidFill>
            </a:endParaRPr>
          </a:p>
          <a:p>
            <a:pPr marL="0" lvl="0" indent="0" algn="l" rtl="0">
              <a:spcBef>
                <a:spcPts val="0"/>
              </a:spcBef>
              <a:spcAft>
                <a:spcPts val="0"/>
              </a:spcAft>
              <a:buNone/>
            </a:pPr>
            <a:endParaRPr sz="1000" dirty="0"/>
          </a:p>
        </p:txBody>
      </p:sp>
      <p:sp>
        <p:nvSpPr>
          <p:cNvPr id="151" name="Google Shape;151;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6" name="Google Shape;156;p1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Interesting observation from Germany: 20% prefers not to have a job</a:t>
            </a:r>
            <a:endParaRPr/>
          </a:p>
        </p:txBody>
      </p:sp>
      <p:sp>
        <p:nvSpPr>
          <p:cNvPr id="157" name="Google Shape;157;p1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Not being able to secure an employment en post can be a mental health issue</a:t>
            </a:r>
            <a:endParaRPr/>
          </a:p>
          <a:p>
            <a:pPr marL="0" lvl="0" indent="0" algn="l" rtl="0">
              <a:spcBef>
                <a:spcPts val="0"/>
              </a:spcBef>
              <a:spcAft>
                <a:spcPts val="0"/>
              </a:spcAft>
              <a:buNone/>
            </a:pPr>
            <a:r>
              <a:rPr lang="en-US"/>
              <a:t>“Wondering about who am I now. Just the spouse?”</a:t>
            </a:r>
            <a:endParaRPr/>
          </a:p>
        </p:txBody>
      </p:sp>
      <p:sp>
        <p:nvSpPr>
          <p:cNvPr id="162" name="Google Shape;162;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2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7" name="Google Shape;167;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2" name="Google Shape;172;p2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More research needed as to how exactly the diplomatic status prevents spouses from getting a job?</a:t>
            </a:r>
            <a:endParaRPr/>
          </a:p>
        </p:txBody>
      </p:sp>
      <p:sp>
        <p:nvSpPr>
          <p:cNvPr id="173" name="Google Shape;173;p2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p2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8" name="Google Shape;178;p2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Other reasons: no family posting, to align with school year, to finish studies, pregnancy, security</a:t>
            </a:r>
            <a:endParaRPr/>
          </a:p>
        </p:txBody>
      </p:sp>
      <p:sp>
        <p:nvSpPr>
          <p:cNvPr id="179" name="Google Shape;179;p2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p2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lnSpc>
                <a:spcPct val="115000"/>
              </a:lnSpc>
              <a:spcBef>
                <a:spcPts val="800"/>
              </a:spcBef>
              <a:spcAft>
                <a:spcPts val="0"/>
              </a:spcAft>
              <a:buClr>
                <a:schemeClr val="dk1"/>
              </a:buClr>
              <a:buSzPts val="1100"/>
              <a:buFont typeface="Arial"/>
              <a:buNone/>
            </a:pPr>
            <a:r>
              <a:rPr lang="en-US" sz="1000">
                <a:latin typeface="Arial"/>
                <a:ea typeface="Arial"/>
                <a:cs typeface="Arial"/>
                <a:sym typeface="Arial"/>
              </a:rPr>
              <a:t>•</a:t>
            </a:r>
            <a:r>
              <a:rPr lang="en-US" sz="1000"/>
              <a:t>Czech Republic: </a:t>
            </a:r>
            <a:r>
              <a:rPr lang="en-US" sz="1000" b="1"/>
              <a:t>YES 55%</a:t>
            </a:r>
            <a:endParaRPr sz="1000" b="1"/>
          </a:p>
          <a:p>
            <a:pPr marL="0" lvl="0" indent="0" algn="l" rtl="0">
              <a:lnSpc>
                <a:spcPct val="115000"/>
              </a:lnSpc>
              <a:spcBef>
                <a:spcPts val="800"/>
              </a:spcBef>
              <a:spcAft>
                <a:spcPts val="0"/>
              </a:spcAft>
              <a:buClr>
                <a:schemeClr val="dk1"/>
              </a:buClr>
              <a:buSzPts val="1100"/>
              <a:buFont typeface="Arial"/>
              <a:buNone/>
            </a:pPr>
            <a:r>
              <a:rPr lang="en-US" sz="1000">
                <a:latin typeface="Arial"/>
                <a:ea typeface="Arial"/>
                <a:cs typeface="Arial"/>
                <a:sym typeface="Arial"/>
              </a:rPr>
              <a:t>•</a:t>
            </a:r>
            <a:r>
              <a:rPr lang="en-US" sz="1000"/>
              <a:t>Ireland: </a:t>
            </a:r>
            <a:r>
              <a:rPr lang="en-US" sz="1000" b="1"/>
              <a:t>YES 52%</a:t>
            </a:r>
            <a:endParaRPr sz="1000" b="1"/>
          </a:p>
          <a:p>
            <a:pPr marL="0" lvl="0" indent="0" algn="l" rtl="0">
              <a:lnSpc>
                <a:spcPct val="115000"/>
              </a:lnSpc>
              <a:spcBef>
                <a:spcPts val="800"/>
              </a:spcBef>
              <a:spcAft>
                <a:spcPts val="0"/>
              </a:spcAft>
              <a:buClr>
                <a:schemeClr val="dk1"/>
              </a:buClr>
              <a:buSzPts val="1100"/>
              <a:buFont typeface="Arial"/>
              <a:buNone/>
            </a:pPr>
            <a:r>
              <a:rPr lang="en-US" sz="1000">
                <a:latin typeface="Arial"/>
                <a:ea typeface="Arial"/>
                <a:cs typeface="Arial"/>
                <a:sym typeface="Arial"/>
              </a:rPr>
              <a:t>•</a:t>
            </a:r>
            <a:r>
              <a:rPr lang="en-US" sz="1000"/>
              <a:t>Portugal: </a:t>
            </a:r>
            <a:r>
              <a:rPr lang="en-US" sz="1000" b="1"/>
              <a:t>NO 84%</a:t>
            </a:r>
            <a:endParaRPr sz="1000" b="1"/>
          </a:p>
          <a:p>
            <a:pPr marL="0" lvl="0" indent="0" algn="l" rtl="0">
              <a:lnSpc>
                <a:spcPct val="115000"/>
              </a:lnSpc>
              <a:spcBef>
                <a:spcPts val="800"/>
              </a:spcBef>
              <a:spcAft>
                <a:spcPts val="0"/>
              </a:spcAft>
              <a:buClr>
                <a:schemeClr val="dk1"/>
              </a:buClr>
              <a:buSzPts val="1100"/>
              <a:buFont typeface="Arial"/>
              <a:buNone/>
            </a:pPr>
            <a:r>
              <a:rPr lang="en-US" sz="1000">
                <a:latin typeface="Arial"/>
                <a:ea typeface="Arial"/>
                <a:cs typeface="Arial"/>
                <a:sym typeface="Arial"/>
              </a:rPr>
              <a:t>•</a:t>
            </a:r>
            <a:r>
              <a:rPr lang="en-US" sz="1000"/>
              <a:t>Germany: </a:t>
            </a:r>
            <a:r>
              <a:rPr lang="en-US" sz="1000" b="1"/>
              <a:t>NO 76%</a:t>
            </a:r>
            <a:endParaRPr sz="1000" b="1"/>
          </a:p>
          <a:p>
            <a:pPr marL="0" lvl="0" indent="0" algn="l" rtl="0">
              <a:lnSpc>
                <a:spcPct val="115000"/>
              </a:lnSpc>
              <a:spcBef>
                <a:spcPts val="800"/>
              </a:spcBef>
              <a:spcAft>
                <a:spcPts val="0"/>
              </a:spcAft>
              <a:buClr>
                <a:schemeClr val="dk1"/>
              </a:buClr>
              <a:buSzPts val="1100"/>
              <a:buFont typeface="Arial"/>
              <a:buNone/>
            </a:pPr>
            <a:r>
              <a:rPr lang="en-US" sz="1000">
                <a:latin typeface="Arial"/>
                <a:ea typeface="Arial"/>
                <a:cs typeface="Arial"/>
                <a:sym typeface="Arial"/>
              </a:rPr>
              <a:t>The willingness to change job (MFA officer) decreases with growing age</a:t>
            </a:r>
            <a:endParaRPr sz="1000">
              <a:latin typeface="Arial"/>
              <a:ea typeface="Arial"/>
              <a:cs typeface="Arial"/>
              <a:sym typeface="Arial"/>
            </a:endParaRPr>
          </a:p>
          <a:p>
            <a:pPr marL="0" lvl="0" indent="0" algn="l" rtl="0">
              <a:lnSpc>
                <a:spcPct val="115000"/>
              </a:lnSpc>
              <a:spcBef>
                <a:spcPts val="800"/>
              </a:spcBef>
              <a:spcAft>
                <a:spcPts val="0"/>
              </a:spcAft>
              <a:buClr>
                <a:schemeClr val="dk1"/>
              </a:buClr>
              <a:buSzPts val="1100"/>
              <a:buFont typeface="Arial"/>
              <a:buNone/>
            </a:pPr>
            <a:r>
              <a:rPr lang="en-US" sz="1000">
                <a:latin typeface="Arial"/>
                <a:ea typeface="Arial"/>
                <a:cs typeface="Arial"/>
                <a:sym typeface="Arial"/>
              </a:rPr>
              <a:t>•</a:t>
            </a:r>
            <a:r>
              <a:rPr lang="en-US" sz="1000"/>
              <a:t>Age 18-50: YES 48%</a:t>
            </a:r>
            <a:endParaRPr sz="1000"/>
          </a:p>
          <a:p>
            <a:pPr marL="0" lvl="0" indent="0" algn="l" rtl="0">
              <a:lnSpc>
                <a:spcPct val="115000"/>
              </a:lnSpc>
              <a:spcBef>
                <a:spcPts val="800"/>
              </a:spcBef>
              <a:spcAft>
                <a:spcPts val="0"/>
              </a:spcAft>
              <a:buClr>
                <a:schemeClr val="dk1"/>
              </a:buClr>
              <a:buSzPts val="1100"/>
              <a:buFont typeface="Arial"/>
              <a:buNone/>
            </a:pPr>
            <a:r>
              <a:rPr lang="en-US" sz="1000">
                <a:latin typeface="Arial"/>
                <a:ea typeface="Arial"/>
                <a:cs typeface="Arial"/>
                <a:sym typeface="Arial"/>
              </a:rPr>
              <a:t>•</a:t>
            </a:r>
            <a:r>
              <a:rPr lang="en-US" sz="1000"/>
              <a:t>Age 51-65: YES 28%</a:t>
            </a:r>
            <a:endParaRPr sz="1000"/>
          </a:p>
          <a:p>
            <a:pPr marL="0" lvl="0" indent="0" algn="l" rtl="0">
              <a:lnSpc>
                <a:spcPct val="115000"/>
              </a:lnSpc>
              <a:spcBef>
                <a:spcPts val="800"/>
              </a:spcBef>
              <a:spcAft>
                <a:spcPts val="0"/>
              </a:spcAft>
              <a:buClr>
                <a:schemeClr val="dk1"/>
              </a:buClr>
              <a:buSzPts val="1100"/>
              <a:buFont typeface="Arial"/>
              <a:buNone/>
            </a:pPr>
            <a:r>
              <a:rPr lang="en-US" sz="1000">
                <a:latin typeface="Arial"/>
                <a:ea typeface="Arial"/>
                <a:cs typeface="Arial"/>
                <a:sym typeface="Arial"/>
              </a:rPr>
              <a:t>•</a:t>
            </a:r>
            <a:r>
              <a:rPr lang="en-US" sz="1000"/>
              <a:t>Over 65: YES 16%</a:t>
            </a:r>
            <a:endParaRPr sz="1000"/>
          </a:p>
          <a:p>
            <a:pPr marL="0" lvl="0" indent="0" algn="l" rtl="0">
              <a:spcBef>
                <a:spcPts val="0"/>
              </a:spcBef>
              <a:spcAft>
                <a:spcPts val="0"/>
              </a:spcAft>
              <a:buNone/>
            </a:pPr>
            <a:endParaRPr sz="1000"/>
          </a:p>
        </p:txBody>
      </p:sp>
      <p:sp>
        <p:nvSpPr>
          <p:cNvPr id="184" name="Google Shape;184;p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2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“The feeling that I have not achieved anything since he thinks I have not evolved like he has and I am just enjoying the good life because of him.”</a:t>
            </a:r>
            <a:endParaRPr/>
          </a:p>
          <a:p>
            <a:pPr marL="0" lvl="0" indent="0" algn="l" rtl="0">
              <a:spcBef>
                <a:spcPts val="0"/>
              </a:spcBef>
              <a:spcAft>
                <a:spcPts val="0"/>
              </a:spcAft>
              <a:buNone/>
            </a:pPr>
            <a:r>
              <a:rPr lang="en-US"/>
              <a:t>“Stigma of not working and being a “diplomatic wife”.</a:t>
            </a:r>
            <a:endParaRPr/>
          </a:p>
          <a:p>
            <a:pPr marL="0" lvl="0" indent="0" algn="l" rtl="0">
              <a:spcBef>
                <a:spcPts val="0"/>
              </a:spcBef>
              <a:spcAft>
                <a:spcPts val="0"/>
              </a:spcAft>
              <a:buNone/>
            </a:pPr>
            <a:r>
              <a:rPr lang="en-US"/>
              <a:t>“My financial situation is 100% dependent on him. I have no other choice.”</a:t>
            </a:r>
            <a:endParaRPr/>
          </a:p>
          <a:p>
            <a:pPr marL="0" lvl="0" indent="0" algn="l" rtl="0">
              <a:spcBef>
                <a:spcPts val="0"/>
              </a:spcBef>
              <a:spcAft>
                <a:spcPts val="0"/>
              </a:spcAft>
              <a:buNone/>
            </a:pPr>
            <a:r>
              <a:rPr lang="en-US"/>
              <a:t>“It is very isolating on the spouse who is at home with the children.”</a:t>
            </a:r>
            <a:endParaRPr/>
          </a:p>
          <a:p>
            <a:pPr marL="0" lvl="0" indent="0" algn="l" rtl="0">
              <a:spcBef>
                <a:spcPts val="0"/>
              </a:spcBef>
              <a:spcAft>
                <a:spcPts val="0"/>
              </a:spcAft>
              <a:buNone/>
            </a:pPr>
            <a:endParaRPr/>
          </a:p>
          <a:p>
            <a:pPr marL="0" lvl="0" indent="0" algn="l" rtl="0">
              <a:spcBef>
                <a:spcPts val="0"/>
              </a:spcBef>
              <a:spcAft>
                <a:spcPts val="0"/>
              </a:spcAft>
              <a:buNone/>
            </a:pPr>
            <a:r>
              <a:rPr lang="en-US"/>
              <a:t>The support from MFA seems to be expected and not delivered.</a:t>
            </a:r>
            <a:endParaRPr/>
          </a:p>
          <a:p>
            <a:pPr marL="0" lvl="0" indent="0" algn="l" rtl="0">
              <a:spcBef>
                <a:spcPts val="0"/>
              </a:spcBef>
              <a:spcAft>
                <a:spcPts val="0"/>
              </a:spcAft>
              <a:buNone/>
            </a:pPr>
            <a:endParaRPr/>
          </a:p>
        </p:txBody>
      </p:sp>
      <p:sp>
        <p:nvSpPr>
          <p:cNvPr id="189" name="Google Shape;189;p2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0"/>
        <p:cNvGrpSpPr/>
        <p:nvPr/>
      </p:nvGrpSpPr>
      <p:grpSpPr>
        <a:xfrm>
          <a:off x="0" y="0"/>
          <a:ext cx="0" cy="0"/>
          <a:chOff x="0" y="0"/>
          <a:chExt cx="0" cy="0"/>
        </a:xfrm>
      </p:grpSpPr>
      <p:sp>
        <p:nvSpPr>
          <p:cNvPr id="91" name="Google Shape;91;g5926485b02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2" name="Google Shape;92;g5926485b02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3" name="Google Shape;93;g5926485b02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593124d518_0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5" name="Google Shape;195;g593124d518_0_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6" name="Google Shape;196;g593124d518_0_5: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2" name="Google Shape;202;p2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“Had I known what I know now, I would have made different choices”</a:t>
            </a:r>
            <a:endParaRPr/>
          </a:p>
        </p:txBody>
      </p:sp>
      <p:sp>
        <p:nvSpPr>
          <p:cNvPr id="203" name="Google Shape;203;p2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p2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dirty="0"/>
              <a:t>Yes in every measured country.</a:t>
            </a:r>
            <a:endParaRPr dirty="0"/>
          </a:p>
          <a:p>
            <a:pPr marL="0" lvl="0" indent="0" algn="l" rtl="0">
              <a:spcBef>
                <a:spcPts val="0"/>
              </a:spcBef>
              <a:spcAft>
                <a:spcPts val="0"/>
              </a:spcAft>
              <a:buNone/>
            </a:pPr>
            <a:r>
              <a:rPr lang="en-US" dirty="0"/>
              <a:t>Men and women similar results.</a:t>
            </a:r>
            <a:endParaRPr dirty="0"/>
          </a:p>
        </p:txBody>
      </p:sp>
      <p:sp>
        <p:nvSpPr>
          <p:cNvPr id="208" name="Google Shape;208;p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1"/>
        <p:cNvGrpSpPr/>
        <p:nvPr/>
      </p:nvGrpSpPr>
      <p:grpSpPr>
        <a:xfrm>
          <a:off x="0" y="0"/>
          <a:ext cx="0" cy="0"/>
          <a:chOff x="0" y="0"/>
          <a:chExt cx="0" cy="0"/>
        </a:xfrm>
      </p:grpSpPr>
      <p:sp>
        <p:nvSpPr>
          <p:cNvPr id="212" name="Google Shape;212;p3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3" name="Google Shape;213;p3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6"/>
        <p:cNvGrpSpPr/>
        <p:nvPr/>
      </p:nvGrpSpPr>
      <p:grpSpPr>
        <a:xfrm>
          <a:off x="0" y="0"/>
          <a:ext cx="0" cy="0"/>
          <a:chOff x="0" y="0"/>
          <a:chExt cx="0" cy="0"/>
        </a:xfrm>
      </p:grpSpPr>
      <p:sp>
        <p:nvSpPr>
          <p:cNvPr id="217" name="Google Shape;217;p3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8" name="Google Shape;218;p3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a:t>Also, reported exclusion on the basis of sex (men) and race!!!</a:t>
            </a:r>
            <a:endParaRPr/>
          </a:p>
        </p:txBody>
      </p:sp>
      <p:sp>
        <p:nvSpPr>
          <p:cNvPr id="219" name="Google Shape;219;p3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3"/>
        <p:cNvGrpSpPr/>
        <p:nvPr/>
      </p:nvGrpSpPr>
      <p:grpSpPr>
        <a:xfrm>
          <a:off x="0" y="0"/>
          <a:ext cx="0" cy="0"/>
          <a:chOff x="0" y="0"/>
          <a:chExt cx="0" cy="0"/>
        </a:xfrm>
      </p:grpSpPr>
      <p:sp>
        <p:nvSpPr>
          <p:cNvPr id="224" name="Google Shape;224;p3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25" name="Google Shape;225;p3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3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1" name="Google Shape;231;p3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5"/>
        <p:cNvGrpSpPr/>
        <p:nvPr/>
      </p:nvGrpSpPr>
      <p:grpSpPr>
        <a:xfrm>
          <a:off x="0" y="0"/>
          <a:ext cx="0" cy="0"/>
          <a:chOff x="0" y="0"/>
          <a:chExt cx="0" cy="0"/>
        </a:xfrm>
      </p:grpSpPr>
      <p:sp>
        <p:nvSpPr>
          <p:cNvPr id="236" name="Google Shape;236;g5926485b02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7" name="Google Shape;237;g5926485b02_0_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g5926485b02_0_6: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27</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 name="Google Shape;98;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4" name="Google Shape;104;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Countries</a:t>
            </a:r>
            <a:r>
              <a:rPr lang="en-US" baseline="0" dirty="0"/>
              <a:t> with less than 20 responses not included in the international comparison. </a:t>
            </a:r>
            <a:r>
              <a:rPr lang="en-US" sz="1200" kern="1200" dirty="0">
                <a:solidFill>
                  <a:schemeClr val="tx1"/>
                </a:solidFill>
                <a:effectLst/>
                <a:latin typeface="+mn-lt"/>
                <a:ea typeface="+mn-ea"/>
                <a:cs typeface="+mn-cs"/>
              </a:rPr>
              <a:t>Other states represented include: Denmark, Hungary, Lebanon, Sweden, Belarus, Iran, Malaysia, Russia, Romania, Dubai, Malta, Japan…</a:t>
            </a:r>
            <a:endParaRPr lang="en-IE"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5AB7BAD-52FB-C144-BCC6-010973893CEA}" type="slidenum">
              <a:rPr lang="en-US" smtClean="0"/>
              <a:t>6</a:t>
            </a:fld>
            <a:endParaRPr lang="en-US"/>
          </a:p>
        </p:txBody>
      </p:sp>
    </p:spTree>
    <p:extLst>
      <p:ext uri="{BB962C8B-B14F-4D97-AF65-F5344CB8AC3E}">
        <p14:creationId xmlns:p14="http://schemas.microsoft.com/office/powerpoint/2010/main" val="2494982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g570aceb22d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2" name="Google Shape;122;g570aceb22d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23" name="Google Shape;123;g570aceb22d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9" name="Google Shape;129;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200">
                <a:solidFill>
                  <a:schemeClr val="dk1"/>
                </a:solidFill>
                <a:latin typeface="Calibri"/>
                <a:ea typeface="Calibri"/>
                <a:cs typeface="Calibri"/>
                <a:sym typeface="Calibri"/>
              </a:rPr>
              <a:t>The closest to gender parity was Latvia: 57% women and 43% men.</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a:solidFill>
                  <a:schemeClr val="dk1"/>
                </a:solidFill>
                <a:latin typeface="Calibri"/>
                <a:ea typeface="Calibri"/>
                <a:cs typeface="Calibri"/>
                <a:sym typeface="Calibri"/>
              </a:rPr>
              <a:t>France and Germany have the highest percentage of foreign born spouses (both 41%) whereas Estonia has the lowest (13%)</a:t>
            </a:r>
            <a:endParaRPr sz="1200">
              <a:solidFill>
                <a:schemeClr val="dk1"/>
              </a:solidFill>
              <a:latin typeface="Calibri"/>
              <a:ea typeface="Calibri"/>
              <a:cs typeface="Calibri"/>
              <a:sym typeface="Calibri"/>
            </a:endParaRPr>
          </a:p>
          <a:p>
            <a:pPr marL="0" lvl="0" indent="0" algn="l" rtl="0">
              <a:spcBef>
                <a:spcPts val="0"/>
              </a:spcBef>
              <a:spcAft>
                <a:spcPts val="0"/>
              </a:spcAft>
              <a:buNone/>
            </a:pPr>
            <a:r>
              <a:rPr lang="en-US" sz="1200">
                <a:solidFill>
                  <a:schemeClr val="dk1"/>
                </a:solidFill>
                <a:latin typeface="Calibri"/>
                <a:ea typeface="Calibri"/>
                <a:cs typeface="Calibri"/>
                <a:sym typeface="Calibri"/>
              </a:rPr>
              <a:t>Same sex couples represented for all measured countries except the Czech Republic and Portugal</a:t>
            </a:r>
            <a:endParaRPr sz="1200">
              <a:solidFill>
                <a:schemeClr val="dk1"/>
              </a:solidFill>
              <a:latin typeface="Calibri"/>
              <a:ea typeface="Calibri"/>
              <a:cs typeface="Calibri"/>
              <a:sym typeface="Calibri"/>
            </a:endParaRPr>
          </a:p>
          <a:p>
            <a:pPr marL="0" lvl="0" indent="0" algn="l" rtl="0">
              <a:spcBef>
                <a:spcPts val="0"/>
              </a:spcBef>
              <a:spcAft>
                <a:spcPts val="0"/>
              </a:spcAft>
              <a:buNone/>
            </a:pPr>
            <a:endParaRPr/>
          </a:p>
        </p:txBody>
      </p:sp>
      <p:sp>
        <p:nvSpPr>
          <p:cNvPr id="130" name="Google Shape;130;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
        <p:cNvGrpSpPr/>
        <p:nvPr/>
      </p:nvGrpSpPr>
      <p:grpSpPr>
        <a:xfrm>
          <a:off x="0" y="0"/>
          <a:ext cx="0" cy="0"/>
          <a:chOff x="0" y="0"/>
          <a:chExt cx="0" cy="0"/>
        </a:xfrm>
      </p:grpSpPr>
      <p:sp>
        <p:nvSpPr>
          <p:cNvPr id="134" name="Google Shape;134;g570aceb22d_0_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 name="Google Shape;135;g570aceb22d_0_2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6" name="Google Shape;136;g570aceb22d_0_21: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2"/>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2"/>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0" name="Google Shape;30;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6" name="Google Shape;36;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7" name="Google Shape;37;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4" name="Google Shape;44;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2" name="Google Shape;62;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8" name="Google Shape;68;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9" name="Google Shape;69;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sz="1200" b="0" i="0" u="none" strike="noStrike" cap="none">
                <a:solidFill>
                  <a:srgbClr val="898989"/>
                </a:solidFill>
                <a:latin typeface="Calibri"/>
                <a:ea typeface="Calibri"/>
                <a:cs typeface="Calibri"/>
                <a:sym typeface="Calibri"/>
              </a:defRPr>
            </a:lvl1pPr>
            <a:lvl2pPr marL="0" lvl="1" indent="0" algn="r">
              <a:spcBef>
                <a:spcPts val="0"/>
              </a:spcBef>
              <a:spcAft>
                <a:spcPts val="0"/>
              </a:spcAft>
              <a:buNone/>
              <a:defRPr sz="1200" b="0" i="0" u="none" strike="noStrike" cap="none">
                <a:solidFill>
                  <a:srgbClr val="898989"/>
                </a:solidFill>
                <a:latin typeface="Calibri"/>
                <a:ea typeface="Calibri"/>
                <a:cs typeface="Calibri"/>
                <a:sym typeface="Calibri"/>
              </a:defRPr>
            </a:lvl2pPr>
            <a:lvl3pPr marL="0" lvl="2" indent="0" algn="r">
              <a:spcBef>
                <a:spcPts val="0"/>
              </a:spcBef>
              <a:spcAft>
                <a:spcPts val="0"/>
              </a:spcAft>
              <a:buNone/>
              <a:defRPr sz="1200" b="0" i="0" u="none" strike="noStrike" cap="none">
                <a:solidFill>
                  <a:srgbClr val="898989"/>
                </a:solidFill>
                <a:latin typeface="Calibri"/>
                <a:ea typeface="Calibri"/>
                <a:cs typeface="Calibri"/>
                <a:sym typeface="Calibri"/>
              </a:defRPr>
            </a:lvl3pPr>
            <a:lvl4pPr marL="0" lvl="3" indent="0" algn="r">
              <a:spcBef>
                <a:spcPts val="0"/>
              </a:spcBef>
              <a:spcAft>
                <a:spcPts val="0"/>
              </a:spcAft>
              <a:buNone/>
              <a:defRPr sz="1200" b="0" i="0" u="none" strike="noStrike" cap="none">
                <a:solidFill>
                  <a:srgbClr val="898989"/>
                </a:solidFill>
                <a:latin typeface="Calibri"/>
                <a:ea typeface="Calibri"/>
                <a:cs typeface="Calibri"/>
                <a:sym typeface="Calibri"/>
              </a:defRPr>
            </a:lvl4pPr>
            <a:lvl5pPr marL="0" lvl="4" indent="0" algn="r">
              <a:spcBef>
                <a:spcPts val="0"/>
              </a:spcBef>
              <a:spcAft>
                <a:spcPts val="0"/>
              </a:spcAft>
              <a:buNone/>
              <a:defRPr sz="1200" b="0" i="0" u="none" strike="noStrike" cap="none">
                <a:solidFill>
                  <a:srgbClr val="898989"/>
                </a:solidFill>
                <a:latin typeface="Calibri"/>
                <a:ea typeface="Calibri"/>
                <a:cs typeface="Calibri"/>
                <a:sym typeface="Calibri"/>
              </a:defRPr>
            </a:lvl5pPr>
            <a:lvl6pPr marL="0" lvl="5" indent="0" algn="r">
              <a:spcBef>
                <a:spcPts val="0"/>
              </a:spcBef>
              <a:spcAft>
                <a:spcPts val="0"/>
              </a:spcAft>
              <a:buNone/>
              <a:defRPr sz="1200" b="0" i="0" u="none" strike="noStrike" cap="none">
                <a:solidFill>
                  <a:srgbClr val="898989"/>
                </a:solidFill>
                <a:latin typeface="Calibri"/>
                <a:ea typeface="Calibri"/>
                <a:cs typeface="Calibri"/>
                <a:sym typeface="Calibri"/>
              </a:defRPr>
            </a:lvl6pPr>
            <a:lvl7pPr marL="0" lvl="6" indent="0" algn="r">
              <a:spcBef>
                <a:spcPts val="0"/>
              </a:spcBef>
              <a:spcAft>
                <a:spcPts val="0"/>
              </a:spcAft>
              <a:buNone/>
              <a:defRPr sz="1200" b="0" i="0" u="none" strike="noStrike" cap="none">
                <a:solidFill>
                  <a:srgbClr val="898989"/>
                </a:solidFill>
                <a:latin typeface="Calibri"/>
                <a:ea typeface="Calibri"/>
                <a:cs typeface="Calibri"/>
                <a:sym typeface="Calibri"/>
              </a:defRPr>
            </a:lvl7pPr>
            <a:lvl8pPr marL="0" lvl="7" indent="0" algn="r">
              <a:spcBef>
                <a:spcPts val="0"/>
              </a:spcBef>
              <a:spcAft>
                <a:spcPts val="0"/>
              </a:spcAft>
              <a:buNone/>
              <a:defRPr sz="1200" b="0" i="0" u="none" strike="noStrike" cap="none">
                <a:solidFill>
                  <a:srgbClr val="898989"/>
                </a:solidFill>
                <a:latin typeface="Calibri"/>
                <a:ea typeface="Calibri"/>
                <a:cs typeface="Calibri"/>
                <a:sym typeface="Calibri"/>
              </a:defRPr>
            </a:lvl8pPr>
            <a:lvl9pPr marL="0" lvl="8" indent="0" algn="r">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2">
            <a:alphaModFix/>
          </a:blip>
          <a:stretch>
            <a:fillRect/>
          </a:stretch>
        </a:blip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1pPr>
            <a:lvl2pPr marR="0" lvl="1"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2pPr>
            <a:lvl3pPr marR="0" lvl="2"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3pPr>
            <a:lvl4pPr marR="0" lvl="3"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4pPr>
            <a:lvl5pPr marR="0" lvl="4"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5pPr>
            <a:lvl6pPr marR="0" lvl="5"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6pPr>
            <a:lvl7pPr marR="0" lvl="6"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7pPr>
            <a:lvl8pPr marR="0" lvl="7"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8pPr>
            <a:lvl9pPr marR="0" lvl="8" algn="ctr" rtl="0">
              <a:spcBef>
                <a:spcPts val="0"/>
              </a:spcBef>
              <a:spcAft>
                <a:spcPts val="0"/>
              </a:spcAft>
              <a:buSzPts val="1400"/>
              <a:buNone/>
              <a:defRPr sz="4400" b="0" i="0" u="none" strike="noStrike" cap="none">
                <a:solidFill>
                  <a:schemeClr val="dk1"/>
                </a:solidFill>
                <a:latin typeface="Calibri"/>
                <a:ea typeface="Calibri"/>
                <a:cs typeface="Calibri"/>
                <a:sym typeface="Calibri"/>
              </a:defRPr>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98989"/>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spcAft>
                <a:spcPts val="0"/>
              </a:spcAft>
              <a:buNone/>
              <a:defRPr sz="1200" b="0" i="0" u="none" strike="noStrike" cap="none">
                <a:solidFill>
                  <a:srgbClr val="898989"/>
                </a:solidFill>
                <a:latin typeface="Calibri"/>
                <a:ea typeface="Calibri"/>
                <a:cs typeface="Calibri"/>
                <a:sym typeface="Calibri"/>
              </a:defRPr>
            </a:lvl1pPr>
            <a:lvl2pPr marL="0" marR="0" lvl="1" indent="0" algn="r" rtl="0">
              <a:spcBef>
                <a:spcPts val="0"/>
              </a:spcBef>
              <a:spcAft>
                <a:spcPts val="0"/>
              </a:spcAft>
              <a:buNone/>
              <a:defRPr sz="1200" b="0" i="0" u="none" strike="noStrike" cap="none">
                <a:solidFill>
                  <a:srgbClr val="898989"/>
                </a:solidFill>
                <a:latin typeface="Calibri"/>
                <a:ea typeface="Calibri"/>
                <a:cs typeface="Calibri"/>
                <a:sym typeface="Calibri"/>
              </a:defRPr>
            </a:lvl2pPr>
            <a:lvl3pPr marL="0" marR="0" lvl="2" indent="0" algn="r" rtl="0">
              <a:spcBef>
                <a:spcPts val="0"/>
              </a:spcBef>
              <a:spcAft>
                <a:spcPts val="0"/>
              </a:spcAft>
              <a:buNone/>
              <a:defRPr sz="1200" b="0" i="0" u="none" strike="noStrike" cap="none">
                <a:solidFill>
                  <a:srgbClr val="898989"/>
                </a:solidFill>
                <a:latin typeface="Calibri"/>
                <a:ea typeface="Calibri"/>
                <a:cs typeface="Calibri"/>
                <a:sym typeface="Calibri"/>
              </a:defRPr>
            </a:lvl3pPr>
            <a:lvl4pPr marL="0" marR="0" lvl="3" indent="0" algn="r" rtl="0">
              <a:spcBef>
                <a:spcPts val="0"/>
              </a:spcBef>
              <a:spcAft>
                <a:spcPts val="0"/>
              </a:spcAft>
              <a:buNone/>
              <a:defRPr sz="1200" b="0" i="0" u="none" strike="noStrike" cap="none">
                <a:solidFill>
                  <a:srgbClr val="898989"/>
                </a:solidFill>
                <a:latin typeface="Calibri"/>
                <a:ea typeface="Calibri"/>
                <a:cs typeface="Calibri"/>
                <a:sym typeface="Calibri"/>
              </a:defRPr>
            </a:lvl4pPr>
            <a:lvl5pPr marL="0" marR="0" lvl="4" indent="0" algn="r" rtl="0">
              <a:spcBef>
                <a:spcPts val="0"/>
              </a:spcBef>
              <a:spcAft>
                <a:spcPts val="0"/>
              </a:spcAft>
              <a:buNone/>
              <a:defRPr sz="1200" b="0" i="0" u="none" strike="noStrike" cap="none">
                <a:solidFill>
                  <a:srgbClr val="898989"/>
                </a:solidFill>
                <a:latin typeface="Calibri"/>
                <a:ea typeface="Calibri"/>
                <a:cs typeface="Calibri"/>
                <a:sym typeface="Calibri"/>
              </a:defRPr>
            </a:lvl5pPr>
            <a:lvl6pPr marL="0" marR="0" lvl="5" indent="0" algn="r" rtl="0">
              <a:spcBef>
                <a:spcPts val="0"/>
              </a:spcBef>
              <a:spcAft>
                <a:spcPts val="0"/>
              </a:spcAft>
              <a:buNone/>
              <a:defRPr sz="1200" b="0" i="0" u="none" strike="noStrike" cap="none">
                <a:solidFill>
                  <a:srgbClr val="898989"/>
                </a:solidFill>
                <a:latin typeface="Calibri"/>
                <a:ea typeface="Calibri"/>
                <a:cs typeface="Calibri"/>
                <a:sym typeface="Calibri"/>
              </a:defRPr>
            </a:lvl6pPr>
            <a:lvl7pPr marL="0" marR="0" lvl="6" indent="0" algn="r" rtl="0">
              <a:spcBef>
                <a:spcPts val="0"/>
              </a:spcBef>
              <a:spcAft>
                <a:spcPts val="0"/>
              </a:spcAft>
              <a:buNone/>
              <a:defRPr sz="1200" b="0" i="0" u="none" strike="noStrike" cap="none">
                <a:solidFill>
                  <a:srgbClr val="898989"/>
                </a:solidFill>
                <a:latin typeface="Calibri"/>
                <a:ea typeface="Calibri"/>
                <a:cs typeface="Calibri"/>
                <a:sym typeface="Calibri"/>
              </a:defRPr>
            </a:lvl7pPr>
            <a:lvl8pPr marL="0" marR="0" lvl="7" indent="0" algn="r" rtl="0">
              <a:spcBef>
                <a:spcPts val="0"/>
              </a:spcBef>
              <a:spcAft>
                <a:spcPts val="0"/>
              </a:spcAft>
              <a:buNone/>
              <a:defRPr sz="1200" b="0" i="0" u="none" strike="noStrike" cap="none">
                <a:solidFill>
                  <a:srgbClr val="898989"/>
                </a:solidFill>
                <a:latin typeface="Calibri"/>
                <a:ea typeface="Calibri"/>
                <a:cs typeface="Calibri"/>
                <a:sym typeface="Calibri"/>
              </a:defRPr>
            </a:lvl8pPr>
            <a:lvl9pPr marL="0" marR="0" lvl="8" indent="0" algn="r" rtl="0">
              <a:spcBef>
                <a:spcPts val="0"/>
              </a:spcBef>
              <a:spcAft>
                <a:spcPts val="0"/>
              </a:spcAft>
              <a:buNone/>
              <a:defRPr sz="1200" b="0" i="0" u="none" strike="noStrike" cap="none">
                <a:solidFill>
                  <a:srgbClr val="898989"/>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mc:AlternateContent xmlns:mc="http://schemas.openxmlformats.org/markup-compatibility/2006" xmlns:p14="http://schemas.microsoft.com/office/powerpoint/2010/main">
    <mc:Choice Requires="p14">
      <p:transition spd="slow" p14:dur="1400">
        <p:push dir="r"/>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3"/>
          <p:cNvSpPr txBox="1">
            <a:spLocks noGrp="1"/>
          </p:cNvSpPr>
          <p:nvPr>
            <p:ph type="title"/>
          </p:nvPr>
        </p:nvSpPr>
        <p:spPr>
          <a:xfrm>
            <a:off x="457200" y="1335763"/>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Working Group on </a:t>
            </a:r>
            <a:endParaRPr b="1"/>
          </a:p>
          <a:p>
            <a:pPr marL="0" lvl="0" indent="0" algn="ctr" rtl="0">
              <a:spcBef>
                <a:spcPts val="0"/>
              </a:spcBef>
              <a:spcAft>
                <a:spcPts val="0"/>
              </a:spcAft>
              <a:buNone/>
            </a:pPr>
            <a:r>
              <a:rPr lang="en-US" b="1"/>
              <a:t>Partnership Issues</a:t>
            </a:r>
            <a:endParaRPr b="1"/>
          </a:p>
        </p:txBody>
      </p:sp>
      <p:sp>
        <p:nvSpPr>
          <p:cNvPr id="89" name="Google Shape;89;p13"/>
          <p:cNvSpPr txBox="1">
            <a:spLocks noGrp="1"/>
          </p:cNvSpPr>
          <p:nvPr>
            <p:ph type="body" idx="1"/>
          </p:nvPr>
        </p:nvSpPr>
        <p:spPr>
          <a:xfrm>
            <a:off x="457200" y="3125152"/>
            <a:ext cx="8229600" cy="3000900"/>
          </a:xfrm>
          <a:prstGeom prst="rect">
            <a:avLst/>
          </a:prstGeom>
          <a:noFill/>
          <a:ln>
            <a:noFill/>
          </a:ln>
        </p:spPr>
        <p:txBody>
          <a:bodyPr spcFirstLastPara="1" wrap="square" lIns="91425" tIns="45700" rIns="91425" bIns="45700" anchor="t" anchorCtr="0">
            <a:noAutofit/>
          </a:bodyPr>
          <a:lstStyle/>
          <a:p>
            <a:pPr marL="342900" lvl="0" indent="0" algn="ctr" rtl="0">
              <a:spcBef>
                <a:spcPts val="0"/>
              </a:spcBef>
              <a:spcAft>
                <a:spcPts val="0"/>
              </a:spcAft>
              <a:buNone/>
            </a:pPr>
            <a:endParaRPr sz="3600" b="1"/>
          </a:p>
          <a:p>
            <a:pPr marL="342900" lvl="0" indent="0" algn="ctr" rtl="0">
              <a:spcBef>
                <a:spcPts val="0"/>
              </a:spcBef>
              <a:spcAft>
                <a:spcPts val="0"/>
              </a:spcAft>
              <a:buNone/>
            </a:pPr>
            <a:r>
              <a:rPr lang="en-US" sz="3600" b="1"/>
              <a:t>Finland, Germany, Ireland</a:t>
            </a:r>
            <a:endParaRPr sz="3600" b="1"/>
          </a:p>
          <a:p>
            <a:pPr marL="342900" lvl="0" indent="0" algn="ctr" rtl="0">
              <a:spcBef>
                <a:spcPts val="0"/>
              </a:spcBef>
              <a:spcAft>
                <a:spcPts val="0"/>
              </a:spcAft>
              <a:buNone/>
            </a:pPr>
            <a:endParaRPr/>
          </a:p>
          <a:p>
            <a:pPr marL="342900" lvl="0" indent="0" algn="ctr" rtl="0">
              <a:spcBef>
                <a:spcPts val="640"/>
              </a:spcBef>
              <a:spcAft>
                <a:spcPts val="0"/>
              </a:spcAft>
              <a:buNone/>
            </a:pPr>
            <a:r>
              <a:rPr lang="en-US" b="1"/>
              <a:t>Working group established in Helsinki (2017)</a:t>
            </a:r>
            <a:endParaRPr b="1"/>
          </a:p>
          <a:p>
            <a:pPr marL="0" lvl="0" indent="0" algn="ctr" rtl="0">
              <a:spcBef>
                <a:spcPts val="640"/>
              </a:spcBef>
              <a:spcAft>
                <a:spcPts val="0"/>
              </a:spcAft>
              <a:buNone/>
            </a:pPr>
            <a:endParaRPr>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2"/>
          <p:cNvSpPr txBox="1">
            <a:spLocks noGrp="1"/>
          </p:cNvSpPr>
          <p:nvPr>
            <p:ph type="body" idx="1"/>
          </p:nvPr>
        </p:nvSpPr>
        <p:spPr>
          <a:xfrm>
            <a:off x="457200" y="663675"/>
            <a:ext cx="8229600" cy="5979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b="1"/>
          </a:p>
          <a:p>
            <a:pPr marL="342900" lvl="0" indent="0" algn="ctr" rtl="0">
              <a:spcBef>
                <a:spcPts val="0"/>
              </a:spcBef>
              <a:spcAft>
                <a:spcPts val="0"/>
              </a:spcAft>
              <a:buNone/>
            </a:pPr>
            <a:r>
              <a:rPr lang="en-US"/>
              <a:t>Do you feel that the consequences of the mobile style of living put a strain on your relationship?</a:t>
            </a:r>
            <a:endParaRPr/>
          </a:p>
          <a:p>
            <a:pPr marL="342900" lvl="0" indent="0" algn="ctr" rtl="0">
              <a:spcBef>
                <a:spcPts val="0"/>
              </a:spcBef>
              <a:spcAft>
                <a:spcPts val="0"/>
              </a:spcAft>
              <a:buNone/>
            </a:pPr>
            <a:endParaRPr/>
          </a:p>
          <a:p>
            <a:pPr marL="0" lvl="0" indent="0" algn="ctr" rtl="0">
              <a:spcBef>
                <a:spcPts val="640"/>
              </a:spcBef>
              <a:spcAft>
                <a:spcPts val="0"/>
              </a:spcAft>
              <a:buNone/>
            </a:pPr>
            <a:r>
              <a:rPr lang="en-US" b="1"/>
              <a:t>YES: 	</a:t>
            </a:r>
            <a:r>
              <a:rPr lang="en-US" b="1">
                <a:solidFill>
                  <a:srgbClr val="FF0000"/>
                </a:solidFill>
              </a:rPr>
              <a:t>50% </a:t>
            </a:r>
            <a:endParaRPr b="1">
              <a:solidFill>
                <a:srgbClr val="000000"/>
              </a:solidFill>
            </a:endParaRPr>
          </a:p>
          <a:p>
            <a:pPr marL="0" lvl="0" indent="0" algn="ctr" rtl="0">
              <a:spcBef>
                <a:spcPts val="640"/>
              </a:spcBef>
              <a:spcAft>
                <a:spcPts val="0"/>
              </a:spcAft>
              <a:buNone/>
            </a:pPr>
            <a:r>
              <a:rPr lang="en-US" b="1"/>
              <a:t>NO:	</a:t>
            </a:r>
            <a:r>
              <a:rPr lang="en-US" b="1">
                <a:solidFill>
                  <a:srgbClr val="FF0000"/>
                </a:solidFill>
              </a:rPr>
              <a:t>45% </a:t>
            </a:r>
            <a:endParaRPr b="1">
              <a:solidFill>
                <a:srgbClr val="000000"/>
              </a:solidFill>
            </a:endParaRPr>
          </a:p>
          <a:p>
            <a:pPr marL="0" lvl="0" indent="0" algn="ctr" rtl="0">
              <a:spcBef>
                <a:spcPts val="640"/>
              </a:spcBef>
              <a:spcAft>
                <a:spcPts val="0"/>
              </a:spcAft>
              <a:buNone/>
            </a:pPr>
            <a:r>
              <a:rPr lang="en-US" b="1"/>
              <a:t>Don’t know: 5%</a:t>
            </a:r>
            <a:endParaRPr b="1"/>
          </a:p>
          <a:p>
            <a:pPr marL="0" lvl="0" indent="0" algn="l" rtl="0">
              <a:spcBef>
                <a:spcPts val="640"/>
              </a:spcBef>
              <a:spcAft>
                <a:spcPts val="0"/>
              </a:spcAft>
              <a:buNone/>
            </a:pPr>
            <a:endParaRPr sz="24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3"/>
          <p:cNvSpPr txBox="1">
            <a:spLocks noGrp="1"/>
          </p:cNvSpPr>
          <p:nvPr>
            <p:ph type="body" idx="1"/>
          </p:nvPr>
        </p:nvSpPr>
        <p:spPr>
          <a:xfrm>
            <a:off x="457200" y="780850"/>
            <a:ext cx="8213400" cy="5905800"/>
          </a:xfrm>
          <a:prstGeom prst="rect">
            <a:avLst/>
          </a:prstGeom>
          <a:noFill/>
          <a:ln>
            <a:noFill/>
          </a:ln>
        </p:spPr>
        <p:txBody>
          <a:bodyPr spcFirstLastPara="1" wrap="square" lIns="91425" tIns="45700" rIns="91425" bIns="45700" anchor="ctr" anchorCtr="0">
            <a:noAutofit/>
          </a:bodyPr>
          <a:lstStyle/>
          <a:p>
            <a:pPr marL="342900" lvl="0" indent="0" algn="ctr" rtl="0">
              <a:spcBef>
                <a:spcPts val="0"/>
              </a:spcBef>
              <a:spcAft>
                <a:spcPts val="0"/>
              </a:spcAft>
              <a:buNone/>
            </a:pPr>
            <a:endParaRPr b="1">
              <a:solidFill>
                <a:srgbClr val="FF0000"/>
              </a:solidFill>
            </a:endParaRPr>
          </a:p>
          <a:p>
            <a:pPr marL="342900" lvl="0" indent="0" algn="ctr" rtl="0">
              <a:spcBef>
                <a:spcPts val="0"/>
              </a:spcBef>
              <a:spcAft>
                <a:spcPts val="0"/>
              </a:spcAft>
              <a:buNone/>
            </a:pPr>
            <a:r>
              <a:rPr lang="en-US"/>
              <a:t>Which of the following aspects of the diplomatic lifestyle and repeated relocation do you find the most stressful?</a:t>
            </a:r>
            <a:endParaRPr/>
          </a:p>
          <a:p>
            <a:pPr marL="342900" lvl="0" indent="0" algn="ctr" rtl="0">
              <a:spcBef>
                <a:spcPts val="0"/>
              </a:spcBef>
              <a:spcAft>
                <a:spcPts val="0"/>
              </a:spcAft>
              <a:buNone/>
            </a:pPr>
            <a:endParaRPr b="1"/>
          </a:p>
          <a:p>
            <a:pPr marL="457200" lvl="0" indent="-342900" algn="l" rtl="0">
              <a:spcBef>
                <a:spcPts val="0"/>
              </a:spcBef>
              <a:spcAft>
                <a:spcPts val="0"/>
              </a:spcAft>
              <a:buSzPts val="1800"/>
              <a:buChar char="•"/>
            </a:pPr>
            <a:r>
              <a:rPr lang="en-US" b="1"/>
              <a:t>Difficulty to maintain my own job/income/ career: </a:t>
            </a:r>
            <a:r>
              <a:rPr lang="en-US" b="1">
                <a:solidFill>
                  <a:srgbClr val="FF0000"/>
                </a:solidFill>
              </a:rPr>
              <a:t>77%</a:t>
            </a:r>
            <a:r>
              <a:rPr lang="en-US" b="1">
                <a:solidFill>
                  <a:srgbClr val="980000"/>
                </a:solidFill>
              </a:rPr>
              <a:t> </a:t>
            </a:r>
            <a:r>
              <a:rPr lang="en-US">
                <a:solidFill>
                  <a:srgbClr val="000000"/>
                </a:solidFill>
              </a:rPr>
              <a:t>(</a:t>
            </a:r>
            <a:r>
              <a:rPr lang="en-US" baseline="30000">
                <a:solidFill>
                  <a:srgbClr val="000000"/>
                </a:solidFill>
              </a:rPr>
              <a:t>1</a:t>
            </a:r>
            <a:r>
              <a:rPr lang="en-US">
                <a:solidFill>
                  <a:srgbClr val="000000"/>
                </a:solidFill>
              </a:rPr>
              <a:t>)</a:t>
            </a:r>
            <a:endParaRPr>
              <a:solidFill>
                <a:srgbClr val="000000"/>
              </a:solidFill>
            </a:endParaRPr>
          </a:p>
          <a:p>
            <a:pPr marL="457200" lvl="0" indent="0" algn="l" rtl="0">
              <a:spcBef>
                <a:spcPts val="0"/>
              </a:spcBef>
              <a:spcAft>
                <a:spcPts val="0"/>
              </a:spcAft>
              <a:buNone/>
            </a:pPr>
            <a:endParaRPr sz="1200">
              <a:solidFill>
                <a:srgbClr val="000000"/>
              </a:solidFill>
            </a:endParaRPr>
          </a:p>
          <a:p>
            <a:pPr marL="457200" lvl="0" indent="-342900" algn="l" rtl="0">
              <a:spcBef>
                <a:spcPts val="0"/>
              </a:spcBef>
              <a:spcAft>
                <a:spcPts val="0"/>
              </a:spcAft>
              <a:buSzPts val="1800"/>
              <a:buChar char="•"/>
            </a:pPr>
            <a:r>
              <a:rPr lang="en-US" b="1"/>
              <a:t>Loss of my pension/social security: </a:t>
            </a:r>
            <a:r>
              <a:rPr lang="en-US" b="1">
                <a:solidFill>
                  <a:srgbClr val="FF0000"/>
                </a:solidFill>
              </a:rPr>
              <a:t>49%</a:t>
            </a:r>
            <a:r>
              <a:rPr lang="en-US">
                <a:solidFill>
                  <a:srgbClr val="980000"/>
                </a:solidFill>
              </a:rPr>
              <a:t> </a:t>
            </a:r>
            <a:r>
              <a:rPr lang="en-US">
                <a:solidFill>
                  <a:srgbClr val="000000"/>
                </a:solidFill>
              </a:rPr>
              <a:t>(</a:t>
            </a:r>
            <a:r>
              <a:rPr lang="en-US" baseline="30000">
                <a:solidFill>
                  <a:srgbClr val="000000"/>
                </a:solidFill>
              </a:rPr>
              <a:t>2</a:t>
            </a:r>
            <a:r>
              <a:rPr lang="en-US">
                <a:solidFill>
                  <a:srgbClr val="000000"/>
                </a:solidFill>
              </a:rPr>
              <a:t>)</a:t>
            </a:r>
            <a:endParaRPr>
              <a:solidFill>
                <a:srgbClr val="000000"/>
              </a:solidFill>
            </a:endParaRPr>
          </a:p>
          <a:p>
            <a:pPr marL="0" lvl="0" indent="0" algn="l" rtl="0">
              <a:spcBef>
                <a:spcPts val="640"/>
              </a:spcBef>
              <a:spcAft>
                <a:spcPts val="0"/>
              </a:spcAft>
              <a:buNone/>
            </a:pPr>
            <a:endParaRPr sz="2400"/>
          </a:p>
          <a:p>
            <a:pPr marL="0" lvl="0" indent="0" algn="l" rtl="0">
              <a:spcBef>
                <a:spcPts val="640"/>
              </a:spcBef>
              <a:spcAft>
                <a:spcPts val="0"/>
              </a:spcAft>
              <a:buNone/>
            </a:pPr>
            <a:endParaRPr sz="2400"/>
          </a:p>
          <a:p>
            <a:pPr marL="0" lvl="0" indent="0" algn="l" rtl="0">
              <a:spcBef>
                <a:spcPts val="640"/>
              </a:spcBef>
              <a:spcAft>
                <a:spcPts val="0"/>
              </a:spcAft>
              <a:buNone/>
            </a:pPr>
            <a:r>
              <a:rPr lang="en-US" sz="2400"/>
              <a:t>(1) 61% for &gt;65 years old vs 82% for 18-35 years old</a:t>
            </a:r>
            <a:endParaRPr sz="2400"/>
          </a:p>
          <a:p>
            <a:pPr marL="0" lvl="0" indent="0" algn="l" rtl="0">
              <a:spcBef>
                <a:spcPts val="640"/>
              </a:spcBef>
              <a:spcAft>
                <a:spcPts val="0"/>
              </a:spcAft>
              <a:buNone/>
            </a:pPr>
            <a:r>
              <a:rPr lang="en-US" sz="2400"/>
              <a:t>(2) Highest 70% (ESP); Lowest 24% (EST); highest among 51-65 years old</a:t>
            </a:r>
            <a:endParaRPr sz="2400"/>
          </a:p>
          <a:p>
            <a:pPr marL="0" lvl="0" indent="0" algn="l" rtl="0">
              <a:spcBef>
                <a:spcPts val="640"/>
              </a:spcBef>
              <a:spcAft>
                <a:spcPts val="0"/>
              </a:spcAft>
              <a:buNone/>
            </a:pPr>
            <a:endParaRPr sz="30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4"/>
          <p:cNvSpPr txBox="1">
            <a:spLocks noGrp="1"/>
          </p:cNvSpPr>
          <p:nvPr>
            <p:ph type="body" idx="1"/>
          </p:nvPr>
        </p:nvSpPr>
        <p:spPr>
          <a:xfrm>
            <a:off x="457200" y="969100"/>
            <a:ext cx="8229600" cy="52947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dirty="0"/>
              <a:t>Which of the following aspects of the MFA officer’s job are the most challenging for your relationship?</a:t>
            </a:r>
            <a:endParaRPr dirty="0"/>
          </a:p>
          <a:p>
            <a:pPr marL="0" lvl="0" indent="0" algn="ctr" rtl="0">
              <a:spcBef>
                <a:spcPts val="0"/>
              </a:spcBef>
              <a:spcAft>
                <a:spcPts val="0"/>
              </a:spcAft>
              <a:buNone/>
            </a:pPr>
            <a:endParaRPr sz="3600" dirty="0"/>
          </a:p>
          <a:p>
            <a:pPr marL="457200" lvl="0" indent="-457200" algn="l" rtl="0">
              <a:spcBef>
                <a:spcPts val="0"/>
              </a:spcBef>
              <a:spcAft>
                <a:spcPts val="0"/>
              </a:spcAft>
              <a:buSzPts val="3200"/>
              <a:buChar char="•"/>
            </a:pPr>
            <a:r>
              <a:rPr lang="en-US" b="1" dirty="0"/>
              <a:t>Long working hours (lack of work-life balance): </a:t>
            </a:r>
            <a:r>
              <a:rPr lang="en-US" b="1" dirty="0">
                <a:solidFill>
                  <a:srgbClr val="FF0000"/>
                </a:solidFill>
              </a:rPr>
              <a:t>48% </a:t>
            </a:r>
            <a:r>
              <a:rPr lang="en-US" dirty="0">
                <a:solidFill>
                  <a:srgbClr val="000000"/>
                </a:solidFill>
              </a:rPr>
              <a:t>(</a:t>
            </a:r>
            <a:r>
              <a:rPr lang="en-US" baseline="30000" dirty="0">
                <a:solidFill>
                  <a:srgbClr val="000000"/>
                </a:solidFill>
              </a:rPr>
              <a:t>1</a:t>
            </a:r>
            <a:r>
              <a:rPr lang="en-US" dirty="0"/>
              <a:t>)</a:t>
            </a:r>
          </a:p>
          <a:p>
            <a:pPr marL="457200" lvl="0" indent="-457200" algn="l" rtl="0">
              <a:spcBef>
                <a:spcPts val="0"/>
              </a:spcBef>
              <a:spcAft>
                <a:spcPts val="0"/>
              </a:spcAft>
              <a:buSzPts val="3200"/>
              <a:buChar char="•"/>
            </a:pPr>
            <a:r>
              <a:rPr lang="en-US" b="1" dirty="0"/>
              <a:t>Problems in MFA officer’s work: </a:t>
            </a:r>
            <a:r>
              <a:rPr lang="en-US" b="1" dirty="0">
                <a:solidFill>
                  <a:srgbClr val="FF0000"/>
                </a:solidFill>
              </a:rPr>
              <a:t>21%</a:t>
            </a:r>
            <a:endParaRPr b="1" dirty="0">
              <a:solidFill>
                <a:srgbClr val="FF0000"/>
              </a:solidFill>
            </a:endParaRPr>
          </a:p>
          <a:p>
            <a:pPr marL="0" lvl="0" indent="0" algn="l" rtl="0">
              <a:spcBef>
                <a:spcPts val="0"/>
              </a:spcBef>
              <a:spcAft>
                <a:spcPts val="0"/>
              </a:spcAft>
              <a:buNone/>
            </a:pPr>
            <a:endParaRPr sz="1200" dirty="0"/>
          </a:p>
          <a:p>
            <a:pPr marL="457200" lvl="0" indent="-457200" algn="l" rtl="0">
              <a:spcBef>
                <a:spcPts val="0"/>
              </a:spcBef>
              <a:spcAft>
                <a:spcPts val="0"/>
              </a:spcAft>
              <a:buSzPts val="3200"/>
              <a:buChar char="•"/>
            </a:pPr>
            <a:r>
              <a:rPr lang="en-US" b="1" dirty="0"/>
              <a:t>Obligations imposed on the spouse/partner: </a:t>
            </a:r>
            <a:r>
              <a:rPr lang="en-US" b="1" dirty="0">
                <a:solidFill>
                  <a:srgbClr val="FF0000"/>
                </a:solidFill>
              </a:rPr>
              <a:t>17%</a:t>
            </a:r>
            <a:r>
              <a:rPr lang="en-US" b="1" dirty="0"/>
              <a:t> </a:t>
            </a:r>
            <a:br>
              <a:rPr lang="en-US" b="1" dirty="0"/>
            </a:br>
            <a:endParaRPr b="1" dirty="0"/>
          </a:p>
          <a:p>
            <a:pPr marL="0" lvl="0" indent="0" algn="l" rtl="0">
              <a:spcBef>
                <a:spcPts val="0"/>
              </a:spcBef>
              <a:spcAft>
                <a:spcPts val="0"/>
              </a:spcAft>
              <a:buNone/>
            </a:pPr>
            <a:endParaRPr sz="1200" b="1" dirty="0"/>
          </a:p>
          <a:p>
            <a:pPr marL="457200" lvl="0" indent="-381000" algn="l" rtl="0">
              <a:spcBef>
                <a:spcPts val="640"/>
              </a:spcBef>
              <a:spcAft>
                <a:spcPts val="0"/>
              </a:spcAft>
              <a:buSzPts val="2400"/>
              <a:buAutoNum type="arabicParenBoth"/>
            </a:pPr>
            <a:r>
              <a:rPr lang="en-US" sz="2400" dirty="0"/>
              <a:t>Highest 71% (IRL); lowest 17% (Belgium)</a:t>
            </a:r>
            <a:endParaRPr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2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0" algn="ctr" rtl="0">
              <a:spcBef>
                <a:spcPts val="0"/>
              </a:spcBef>
              <a:spcAft>
                <a:spcPts val="0"/>
              </a:spcAft>
              <a:buNone/>
            </a:pPr>
            <a:r>
              <a:rPr lang="en-US"/>
              <a:t>In general, do you prefer to have a job while on posting (if possible)?</a:t>
            </a:r>
            <a:endParaRPr/>
          </a:p>
          <a:p>
            <a:pPr marL="342900" lvl="0" indent="-139700" algn="l" rtl="0">
              <a:spcBef>
                <a:spcPts val="640"/>
              </a:spcBef>
              <a:spcAft>
                <a:spcPts val="0"/>
              </a:spcAft>
              <a:buClr>
                <a:schemeClr val="dk1"/>
              </a:buClr>
              <a:buSzPts val="3200"/>
              <a:buNone/>
            </a:pPr>
            <a:endParaRPr/>
          </a:p>
          <a:p>
            <a:pPr marL="342900" lvl="0" indent="-139700" algn="l" rtl="0">
              <a:spcBef>
                <a:spcPts val="640"/>
              </a:spcBef>
              <a:spcAft>
                <a:spcPts val="0"/>
              </a:spcAft>
              <a:buClr>
                <a:schemeClr val="dk1"/>
              </a:buClr>
              <a:buSzPts val="3200"/>
              <a:buNone/>
            </a:pPr>
            <a:endParaRPr/>
          </a:p>
          <a:p>
            <a:pPr marL="0" lvl="0" indent="0" algn="ctr" rtl="0">
              <a:spcBef>
                <a:spcPts val="640"/>
              </a:spcBef>
              <a:spcAft>
                <a:spcPts val="0"/>
              </a:spcAft>
              <a:buNone/>
            </a:pPr>
            <a:r>
              <a:rPr lang="en-US" sz="3600" b="1"/>
              <a:t>YES: </a:t>
            </a:r>
            <a:r>
              <a:rPr lang="en-US" sz="3600" b="1">
                <a:solidFill>
                  <a:srgbClr val="FF0000"/>
                </a:solidFill>
              </a:rPr>
              <a:t>87%</a:t>
            </a:r>
            <a:endParaRPr sz="3600" b="1"/>
          </a:p>
          <a:p>
            <a:pPr marL="0" lvl="0" indent="0" algn="ctr" rtl="0">
              <a:spcBef>
                <a:spcPts val="640"/>
              </a:spcBef>
              <a:spcAft>
                <a:spcPts val="0"/>
              </a:spcAft>
              <a:buNone/>
            </a:pPr>
            <a:r>
              <a:rPr lang="en-US" sz="3600" b="1"/>
              <a:t>NO: 13%</a:t>
            </a:r>
            <a:endParaRPr sz="3600" b="1"/>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ctr" anchorCtr="0">
            <a:noAutofit/>
          </a:bodyPr>
          <a:lstStyle/>
          <a:p>
            <a:pPr marL="342900" lvl="0" indent="0" algn="ctr" rtl="0">
              <a:spcBef>
                <a:spcPts val="0"/>
              </a:spcBef>
              <a:spcAft>
                <a:spcPts val="0"/>
              </a:spcAft>
              <a:buNone/>
            </a:pPr>
            <a:r>
              <a:rPr lang="en-US" dirty="0"/>
              <a:t>What are the most important aspects of having a job on posting or in HQ for you personally?</a:t>
            </a:r>
            <a:endParaRPr dirty="0"/>
          </a:p>
          <a:p>
            <a:pPr marL="342900" lvl="0" indent="0" algn="ctr" rtl="0">
              <a:spcBef>
                <a:spcPts val="0"/>
              </a:spcBef>
              <a:spcAft>
                <a:spcPts val="0"/>
              </a:spcAft>
              <a:buNone/>
            </a:pPr>
            <a:endParaRPr dirty="0"/>
          </a:p>
          <a:p>
            <a:pPr marL="342900" lvl="0" indent="0" algn="ctr" rtl="0">
              <a:spcBef>
                <a:spcPts val="0"/>
              </a:spcBef>
              <a:spcAft>
                <a:spcPts val="0"/>
              </a:spcAft>
              <a:buNone/>
            </a:pPr>
            <a:endParaRPr dirty="0"/>
          </a:p>
          <a:p>
            <a:pPr marL="800100" lvl="0" indent="-342900" algn="ctr" rtl="0">
              <a:spcBef>
                <a:spcPts val="0"/>
              </a:spcBef>
              <a:spcAft>
                <a:spcPts val="0"/>
              </a:spcAft>
              <a:buSzPts val="3200"/>
              <a:buChar char="•"/>
            </a:pPr>
            <a:r>
              <a:rPr lang="en-US" b="1" dirty="0"/>
              <a:t>Having your own income: 	</a:t>
            </a:r>
            <a:r>
              <a:rPr lang="en-US" b="1" dirty="0">
                <a:solidFill>
                  <a:srgbClr val="FF0000"/>
                </a:solidFill>
              </a:rPr>
              <a:t>63%</a:t>
            </a:r>
            <a:endParaRPr b="1" dirty="0"/>
          </a:p>
          <a:p>
            <a:pPr marL="800100" lvl="0" indent="-342900" algn="ctr" rtl="0">
              <a:spcBef>
                <a:spcPts val="640"/>
              </a:spcBef>
              <a:spcAft>
                <a:spcPts val="0"/>
              </a:spcAft>
              <a:buSzPts val="3200"/>
              <a:buChar char="•"/>
            </a:pPr>
            <a:r>
              <a:rPr lang="en-US" b="1" dirty="0"/>
              <a:t>Sense of independence: 	</a:t>
            </a:r>
            <a:r>
              <a:rPr lang="en-US" b="1" dirty="0">
                <a:solidFill>
                  <a:srgbClr val="FF0000"/>
                </a:solidFill>
              </a:rPr>
              <a:t>63%</a:t>
            </a:r>
            <a:endParaRPr b="1" dirty="0">
              <a:solidFill>
                <a:srgbClr val="FF0000"/>
              </a:solidFill>
            </a:endParaRPr>
          </a:p>
          <a:p>
            <a:pPr marL="800100" lvl="0" indent="-342900" algn="ctr" rtl="0">
              <a:spcBef>
                <a:spcPts val="640"/>
              </a:spcBef>
              <a:spcAft>
                <a:spcPts val="0"/>
              </a:spcAft>
              <a:buSzPts val="3200"/>
              <a:buChar char="•"/>
            </a:pPr>
            <a:r>
              <a:rPr lang="en-US" b="1" dirty="0"/>
              <a:t>Important part of identity: 	</a:t>
            </a:r>
            <a:r>
              <a:rPr lang="en-US" b="1" dirty="0">
                <a:solidFill>
                  <a:srgbClr val="FF0000"/>
                </a:solidFill>
              </a:rPr>
              <a:t>66%</a:t>
            </a:r>
            <a:endParaRPr b="1" dirty="0"/>
          </a:p>
          <a:p>
            <a:pPr marL="342900" lvl="0" indent="0" algn="ctr" rtl="0">
              <a:spcBef>
                <a:spcPts val="0"/>
              </a:spcBef>
              <a:spcAft>
                <a:spcPts val="0"/>
              </a:spcAft>
              <a:buNone/>
            </a:pPr>
            <a:endParaRP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7"/>
          <p:cNvSpPr txBox="1">
            <a:spLocks noGrp="1"/>
          </p:cNvSpPr>
          <p:nvPr>
            <p:ph type="body" idx="1"/>
          </p:nvPr>
        </p:nvSpPr>
        <p:spPr>
          <a:xfrm>
            <a:off x="457200" y="1067425"/>
            <a:ext cx="8229600" cy="54966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endParaRPr sz="1400"/>
          </a:p>
          <a:p>
            <a:pPr marL="0" lvl="0" indent="0" algn="ctr" rtl="0">
              <a:spcBef>
                <a:spcPts val="0"/>
              </a:spcBef>
              <a:spcAft>
                <a:spcPts val="0"/>
              </a:spcAft>
              <a:buNone/>
            </a:pPr>
            <a:r>
              <a:rPr lang="en-US"/>
              <a:t>Did you receive any support from the MFA in seeking a job on posting or in HQ?</a:t>
            </a: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r>
              <a:rPr lang="en-US" b="1"/>
              <a:t>YES: </a:t>
            </a:r>
            <a:r>
              <a:rPr lang="en-US" b="1">
                <a:solidFill>
                  <a:srgbClr val="FF0000"/>
                </a:solidFill>
              </a:rPr>
              <a:t>17% </a:t>
            </a:r>
            <a:r>
              <a:rPr lang="en-US">
                <a:solidFill>
                  <a:srgbClr val="000000"/>
                </a:solidFill>
              </a:rPr>
              <a:t>(</a:t>
            </a:r>
            <a:r>
              <a:rPr lang="en-US" baseline="30000">
                <a:solidFill>
                  <a:srgbClr val="000000"/>
                </a:solidFill>
              </a:rPr>
              <a:t>1</a:t>
            </a:r>
            <a:r>
              <a:rPr lang="en-US"/>
              <a:t>)</a:t>
            </a:r>
            <a:endParaRPr baseline="30000"/>
          </a:p>
          <a:p>
            <a:pPr marL="0" lvl="0" indent="0" algn="ctr" rtl="0">
              <a:spcBef>
                <a:spcPts val="640"/>
              </a:spcBef>
              <a:spcAft>
                <a:spcPts val="0"/>
              </a:spcAft>
              <a:buNone/>
            </a:pPr>
            <a:r>
              <a:rPr lang="en-US" b="1"/>
              <a:t>NO: </a:t>
            </a:r>
            <a:r>
              <a:rPr lang="en-US" b="1">
                <a:solidFill>
                  <a:srgbClr val="FF0000"/>
                </a:solidFill>
              </a:rPr>
              <a:t>68%</a:t>
            </a:r>
            <a:endParaRPr b="1"/>
          </a:p>
          <a:p>
            <a:pPr marL="0" lvl="0" indent="0" algn="ctr" rtl="0">
              <a:spcBef>
                <a:spcPts val="640"/>
              </a:spcBef>
              <a:spcAft>
                <a:spcPts val="0"/>
              </a:spcAft>
              <a:buNone/>
            </a:pPr>
            <a:r>
              <a:rPr lang="en-US" b="1"/>
              <a:t>N/A: 14%</a:t>
            </a:r>
            <a:endParaRPr b="1"/>
          </a:p>
          <a:p>
            <a:pPr marL="0" lvl="0" indent="0" algn="l" rtl="0">
              <a:spcBef>
                <a:spcPts val="640"/>
              </a:spcBef>
              <a:spcAft>
                <a:spcPts val="0"/>
              </a:spcAft>
              <a:buNone/>
            </a:pPr>
            <a:endParaRPr b="1"/>
          </a:p>
          <a:p>
            <a:pPr marL="457200" lvl="0" indent="-381000" algn="l" rtl="0">
              <a:spcBef>
                <a:spcPts val="640"/>
              </a:spcBef>
              <a:spcAft>
                <a:spcPts val="0"/>
              </a:spcAft>
              <a:buSzPts val="2400"/>
              <a:buAutoNum type="arabicParenBoth"/>
            </a:pPr>
            <a:r>
              <a:rPr lang="en-US" sz="2400"/>
              <a:t>Highest: 28% (Germany),  lowest: 5% (IRL)</a:t>
            </a:r>
            <a:endParaRPr sz="24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0" algn="ctr" rtl="0">
              <a:spcBef>
                <a:spcPts val="0"/>
              </a:spcBef>
              <a:spcAft>
                <a:spcPts val="0"/>
              </a:spcAft>
              <a:buNone/>
            </a:pPr>
            <a:r>
              <a:rPr lang="en-US"/>
              <a:t>Has your diplomatic status on posting ever prevented you from…?</a:t>
            </a:r>
            <a:endParaRPr/>
          </a:p>
          <a:p>
            <a:pPr marL="342900" lvl="0" indent="-139700" algn="l" rtl="0">
              <a:spcBef>
                <a:spcPts val="640"/>
              </a:spcBef>
              <a:spcAft>
                <a:spcPts val="0"/>
              </a:spcAft>
              <a:buClr>
                <a:schemeClr val="dk1"/>
              </a:buClr>
              <a:buSzPts val="3200"/>
              <a:buNone/>
            </a:pPr>
            <a:endParaRPr/>
          </a:p>
          <a:p>
            <a:pPr marL="342900" lvl="0" indent="-139700" algn="l" rtl="0">
              <a:spcBef>
                <a:spcPts val="640"/>
              </a:spcBef>
              <a:spcAft>
                <a:spcPts val="0"/>
              </a:spcAft>
              <a:buClr>
                <a:schemeClr val="dk1"/>
              </a:buClr>
              <a:buSzPts val="3200"/>
              <a:buNone/>
            </a:pPr>
            <a:endParaRPr/>
          </a:p>
          <a:p>
            <a:pPr marL="0" lvl="0" indent="0" algn="ctr" rtl="0">
              <a:spcBef>
                <a:spcPts val="640"/>
              </a:spcBef>
              <a:spcAft>
                <a:spcPts val="0"/>
              </a:spcAft>
              <a:buNone/>
            </a:pPr>
            <a:r>
              <a:rPr lang="en-US" b="1"/>
              <a:t>Getting a job: </a:t>
            </a:r>
            <a:r>
              <a:rPr lang="en-US" b="1">
                <a:solidFill>
                  <a:srgbClr val="FF0000"/>
                </a:solidFill>
              </a:rPr>
              <a:t>50%</a:t>
            </a:r>
            <a:endParaRPr b="1">
              <a:solidFill>
                <a:srgbClr val="FF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29"/>
          <p:cNvSpPr txBox="1">
            <a:spLocks noGrp="1"/>
          </p:cNvSpPr>
          <p:nvPr>
            <p:ph type="body" idx="1"/>
          </p:nvPr>
        </p:nvSpPr>
        <p:spPr>
          <a:xfrm>
            <a:off x="457200" y="1106125"/>
            <a:ext cx="8229600" cy="5530800"/>
          </a:xfrm>
          <a:prstGeom prst="rect">
            <a:avLst/>
          </a:prstGeom>
          <a:noFill/>
          <a:ln>
            <a:noFill/>
          </a:ln>
        </p:spPr>
        <p:txBody>
          <a:bodyPr spcFirstLastPara="1" wrap="square" lIns="91425" tIns="45700" rIns="91425" bIns="45700" anchor="t" anchorCtr="0">
            <a:noAutofit/>
          </a:bodyPr>
          <a:lstStyle/>
          <a:p>
            <a:pPr marL="342900" lvl="0" indent="0" algn="ctr" rtl="0">
              <a:spcBef>
                <a:spcPts val="0"/>
              </a:spcBef>
              <a:spcAft>
                <a:spcPts val="0"/>
              </a:spcAft>
              <a:buNone/>
            </a:pPr>
            <a:r>
              <a:rPr lang="en-US"/>
              <a:t>Have you ever extended your posting or not joined the MFA officer on posting </a:t>
            </a:r>
            <a:endParaRPr/>
          </a:p>
          <a:p>
            <a:pPr marL="342900" lvl="0" indent="0" algn="ctr" rtl="0">
              <a:spcBef>
                <a:spcPts val="0"/>
              </a:spcBef>
              <a:spcAft>
                <a:spcPts val="0"/>
              </a:spcAft>
              <a:buNone/>
            </a:pPr>
            <a:r>
              <a:rPr lang="en-US"/>
              <a:t>(or seriously considered doing so)?</a:t>
            </a:r>
            <a:endParaRPr/>
          </a:p>
          <a:p>
            <a:pPr marL="342900" lvl="0" indent="0" algn="ctr" rtl="0">
              <a:spcBef>
                <a:spcPts val="0"/>
              </a:spcBef>
              <a:spcAft>
                <a:spcPts val="0"/>
              </a:spcAft>
              <a:buNone/>
            </a:pPr>
            <a:endParaRPr/>
          </a:p>
          <a:p>
            <a:pPr marL="1257300" lvl="0" indent="-342900" algn="l" rtl="0">
              <a:spcBef>
                <a:spcPts val="640"/>
              </a:spcBef>
              <a:spcAft>
                <a:spcPts val="0"/>
              </a:spcAft>
              <a:buClr>
                <a:schemeClr val="dk1"/>
              </a:buClr>
              <a:buSzPts val="3200"/>
              <a:buChar char="•"/>
            </a:pPr>
            <a:r>
              <a:rPr lang="en-US" b="1"/>
              <a:t>NO </a:t>
            </a:r>
            <a:r>
              <a:rPr lang="en-US" b="1">
                <a:solidFill>
                  <a:srgbClr val="FF0000"/>
                </a:solidFill>
              </a:rPr>
              <a:t>54%</a:t>
            </a:r>
            <a:endParaRPr/>
          </a:p>
          <a:p>
            <a:pPr marL="1257300" lvl="0" indent="-342900" algn="l" rtl="0">
              <a:spcBef>
                <a:spcPts val="640"/>
              </a:spcBef>
              <a:spcAft>
                <a:spcPts val="0"/>
              </a:spcAft>
              <a:buClr>
                <a:schemeClr val="dk1"/>
              </a:buClr>
              <a:buSzPts val="3200"/>
              <a:buChar char="•"/>
            </a:pPr>
            <a:r>
              <a:rPr lang="en-US" b="1"/>
              <a:t>YES </a:t>
            </a:r>
            <a:r>
              <a:rPr lang="en-US">
                <a:solidFill>
                  <a:srgbClr val="FF0000"/>
                </a:solidFill>
              </a:rPr>
              <a:t>46%</a:t>
            </a:r>
            <a:r>
              <a:rPr lang="en-US"/>
              <a:t>	</a:t>
            </a:r>
            <a:endParaRPr/>
          </a:p>
          <a:p>
            <a:pPr marL="1657350" lvl="1" indent="-285750" algn="l" rtl="0">
              <a:spcBef>
                <a:spcPts val="560"/>
              </a:spcBef>
              <a:spcAft>
                <a:spcPts val="0"/>
              </a:spcAft>
              <a:buClr>
                <a:schemeClr val="dk1"/>
              </a:buClr>
              <a:buSzPts val="2800"/>
              <a:buChar char="–"/>
            </a:pPr>
            <a:r>
              <a:rPr lang="en-US"/>
              <a:t>Family reasons: </a:t>
            </a:r>
            <a:r>
              <a:rPr lang="en-US" b="1">
                <a:solidFill>
                  <a:srgbClr val="FF0000"/>
                </a:solidFill>
              </a:rPr>
              <a:t>24%</a:t>
            </a:r>
            <a:endParaRPr/>
          </a:p>
          <a:p>
            <a:pPr marL="1657350" lvl="1" indent="-285750" algn="l" rtl="0">
              <a:spcBef>
                <a:spcPts val="560"/>
              </a:spcBef>
              <a:spcAft>
                <a:spcPts val="0"/>
              </a:spcAft>
              <a:buClr>
                <a:schemeClr val="dk1"/>
              </a:buClr>
              <a:buSzPts val="2800"/>
              <a:buChar char="–"/>
            </a:pPr>
            <a:r>
              <a:rPr lang="en-US"/>
              <a:t>Not to lose job: 21%</a:t>
            </a:r>
            <a:endParaRPr/>
          </a:p>
          <a:p>
            <a:pPr marL="1657350" lvl="1" indent="-285750" algn="l" rtl="0">
              <a:spcBef>
                <a:spcPts val="560"/>
              </a:spcBef>
              <a:spcAft>
                <a:spcPts val="0"/>
              </a:spcAft>
              <a:buClr>
                <a:schemeClr val="dk1"/>
              </a:buClr>
              <a:buSzPts val="2800"/>
              <a:buChar char="–"/>
            </a:pPr>
            <a:r>
              <a:rPr lang="en-US"/>
              <a:t>Not to lose pension: 10%</a:t>
            </a:r>
            <a:endParaRPr/>
          </a:p>
          <a:p>
            <a:pPr marL="1657350" lvl="1" indent="-285750" algn="l" rtl="0">
              <a:spcBef>
                <a:spcPts val="560"/>
              </a:spcBef>
              <a:spcAft>
                <a:spcPts val="0"/>
              </a:spcAft>
              <a:buClr>
                <a:schemeClr val="dk1"/>
              </a:buClr>
              <a:buSzPts val="2800"/>
              <a:buChar char="–"/>
            </a:pPr>
            <a:r>
              <a:rPr lang="en-US"/>
              <a:t>Not to lose health insurance: 4%</a:t>
            </a:r>
            <a:endParaRPr/>
          </a:p>
          <a:p>
            <a:pPr marL="1828800" lvl="4" indent="0" algn="l" rtl="0">
              <a:spcBef>
                <a:spcPts val="400"/>
              </a:spcBef>
              <a:spcAft>
                <a:spcPts val="0"/>
              </a:spcAft>
              <a:buClr>
                <a:schemeClr val="dk1"/>
              </a:buClr>
              <a:buSzPts val="2000"/>
              <a:buNone/>
            </a:pP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0"/>
          <p:cNvSpPr txBox="1">
            <a:spLocks noGrp="1"/>
          </p:cNvSpPr>
          <p:nvPr>
            <p:ph type="body" idx="1"/>
          </p:nvPr>
        </p:nvSpPr>
        <p:spPr>
          <a:xfrm>
            <a:off x="457200" y="1102176"/>
            <a:ext cx="8229600" cy="50241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a:t>Q18: With your partner (the MFA officer), have you ever considered s/he might change her/his job due to consequences her/his job has for you and/or your family?</a:t>
            </a:r>
            <a:endParaRPr/>
          </a:p>
          <a:p>
            <a:pPr marL="0" lvl="0" indent="0" algn="l" rtl="0">
              <a:spcBef>
                <a:spcPts val="0"/>
              </a:spcBef>
              <a:spcAft>
                <a:spcPts val="0"/>
              </a:spcAft>
              <a:buNone/>
            </a:pPr>
            <a:endParaRPr/>
          </a:p>
          <a:p>
            <a:pPr marL="3200400" lvl="0" indent="0" algn="l" rtl="0">
              <a:spcBef>
                <a:spcPts val="0"/>
              </a:spcBef>
              <a:spcAft>
                <a:spcPts val="0"/>
              </a:spcAft>
              <a:buNone/>
            </a:pPr>
            <a:r>
              <a:rPr lang="en-US" b="1"/>
              <a:t>YES	</a:t>
            </a:r>
            <a:r>
              <a:rPr lang="en-US" b="1">
                <a:solidFill>
                  <a:srgbClr val="FF0000"/>
                </a:solidFill>
              </a:rPr>
              <a:t>40% </a:t>
            </a:r>
            <a:r>
              <a:rPr lang="en-US">
                <a:solidFill>
                  <a:srgbClr val="000000"/>
                </a:solidFill>
              </a:rPr>
              <a:t>(</a:t>
            </a:r>
            <a:r>
              <a:rPr lang="en-US" baseline="30000">
                <a:solidFill>
                  <a:srgbClr val="000000"/>
                </a:solidFill>
              </a:rPr>
              <a:t>1</a:t>
            </a:r>
            <a:r>
              <a:rPr lang="en-US">
                <a:solidFill>
                  <a:srgbClr val="000000"/>
                </a:solidFill>
              </a:rPr>
              <a:t>)</a:t>
            </a:r>
            <a:endParaRPr>
              <a:solidFill>
                <a:srgbClr val="000000"/>
              </a:solidFill>
            </a:endParaRPr>
          </a:p>
          <a:p>
            <a:pPr marL="3200400" lvl="0" indent="0" algn="l" rtl="0">
              <a:spcBef>
                <a:spcPts val="0"/>
              </a:spcBef>
              <a:spcAft>
                <a:spcPts val="0"/>
              </a:spcAft>
              <a:buNone/>
            </a:pPr>
            <a:r>
              <a:rPr lang="en-US" b="1"/>
              <a:t>NO</a:t>
            </a:r>
            <a:r>
              <a:rPr lang="en-US" b="1">
                <a:solidFill>
                  <a:srgbClr val="FF0000"/>
                </a:solidFill>
              </a:rPr>
              <a:t>	60%</a:t>
            </a:r>
            <a:r>
              <a:rPr lang="en-US">
                <a:solidFill>
                  <a:srgbClr val="000000"/>
                </a:solidFill>
              </a:rPr>
              <a:t> (</a:t>
            </a:r>
            <a:r>
              <a:rPr lang="en-US" baseline="30000">
                <a:solidFill>
                  <a:srgbClr val="000000"/>
                </a:solidFill>
              </a:rPr>
              <a:t>2</a:t>
            </a:r>
            <a:r>
              <a:rPr lang="en-US">
                <a:solidFill>
                  <a:srgbClr val="000000"/>
                </a:solidFill>
              </a:rPr>
              <a:t>)</a:t>
            </a:r>
            <a:endParaRPr>
              <a:solidFill>
                <a:srgbClr val="000000"/>
              </a:solidFill>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457200" lvl="0" indent="-381000" algn="l" rtl="0">
              <a:spcBef>
                <a:spcPts val="0"/>
              </a:spcBef>
              <a:spcAft>
                <a:spcPts val="0"/>
              </a:spcAft>
              <a:buSzPts val="2400"/>
              <a:buAutoNum type="arabicParenBoth"/>
            </a:pPr>
            <a:r>
              <a:rPr lang="en-US" sz="2400"/>
              <a:t>Highest: 55% (CZ); higher among 18-50 years old</a:t>
            </a:r>
            <a:endParaRPr sz="2400"/>
          </a:p>
          <a:p>
            <a:pPr marL="457200" lvl="0" indent="-381000" algn="l" rtl="0">
              <a:spcBef>
                <a:spcPts val="0"/>
              </a:spcBef>
              <a:spcAft>
                <a:spcPts val="0"/>
              </a:spcAft>
              <a:buSzPts val="2400"/>
              <a:buAutoNum type="arabicParenBoth"/>
            </a:pPr>
            <a:r>
              <a:rPr lang="en-US" sz="2400"/>
              <a:t>Highest: 84% (Portugal)</a:t>
            </a:r>
            <a:endParaRPr sz="240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0"/>
        <p:cNvGrpSpPr/>
        <p:nvPr/>
      </p:nvGrpSpPr>
      <p:grpSpPr>
        <a:xfrm>
          <a:off x="0" y="0"/>
          <a:ext cx="0" cy="0"/>
          <a:chOff x="0" y="0"/>
          <a:chExt cx="0" cy="0"/>
        </a:xfrm>
      </p:grpSpPr>
      <p:sp>
        <p:nvSpPr>
          <p:cNvPr id="191" name="Google Shape;191;p31"/>
          <p:cNvSpPr txBox="1">
            <a:spLocks noGrp="1"/>
          </p:cNvSpPr>
          <p:nvPr>
            <p:ph type="title"/>
          </p:nvPr>
        </p:nvSpPr>
        <p:spPr>
          <a:xfrm>
            <a:off x="457200" y="990600"/>
            <a:ext cx="8229600" cy="16764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br>
              <a:rPr lang="en-US" sz="3600"/>
            </a:br>
            <a:endParaRPr sz="3600"/>
          </a:p>
        </p:txBody>
      </p:sp>
      <p:sp>
        <p:nvSpPr>
          <p:cNvPr id="192" name="Google Shape;192;p31"/>
          <p:cNvSpPr txBox="1">
            <a:spLocks noGrp="1"/>
          </p:cNvSpPr>
          <p:nvPr>
            <p:ph type="body" idx="1"/>
          </p:nvPr>
        </p:nvSpPr>
        <p:spPr>
          <a:xfrm>
            <a:off x="457200" y="846200"/>
            <a:ext cx="8229600" cy="5751900"/>
          </a:xfrm>
          <a:prstGeom prst="rect">
            <a:avLst/>
          </a:prstGeom>
          <a:noFill/>
          <a:ln>
            <a:noFill/>
          </a:ln>
        </p:spPr>
        <p:txBody>
          <a:bodyPr spcFirstLastPara="1" wrap="square" lIns="91425" tIns="45700" rIns="91425" bIns="45700" anchor="ctr" anchorCtr="0">
            <a:noAutofit/>
          </a:bodyPr>
          <a:lstStyle/>
          <a:p>
            <a:pPr marL="0" lvl="0" indent="457200" algn="l" rtl="0">
              <a:spcBef>
                <a:spcPts val="0"/>
              </a:spcBef>
              <a:spcAft>
                <a:spcPts val="0"/>
              </a:spcAft>
              <a:buNone/>
            </a:pPr>
            <a:r>
              <a:rPr lang="en-US" dirty="0"/>
              <a:t>Q 22: Did you ever feel the following</a:t>
            </a:r>
            <a:endParaRPr dirty="0"/>
          </a:p>
          <a:p>
            <a:pPr marL="0" lvl="0" indent="0" algn="ctr" rtl="0">
              <a:spcBef>
                <a:spcPts val="0"/>
              </a:spcBef>
              <a:spcAft>
                <a:spcPts val="0"/>
              </a:spcAft>
              <a:buNone/>
            </a:pPr>
            <a:r>
              <a:rPr lang="en-US" dirty="0"/>
              <a:t>while on posting or in HQ?</a:t>
            </a:r>
            <a:endParaRPr dirty="0"/>
          </a:p>
          <a:p>
            <a:pPr marL="0" lvl="0" indent="0" algn="ctr" rtl="0">
              <a:spcBef>
                <a:spcPts val="0"/>
              </a:spcBef>
              <a:spcAft>
                <a:spcPts val="0"/>
              </a:spcAft>
              <a:buNone/>
            </a:pPr>
            <a:endParaRPr dirty="0"/>
          </a:p>
          <a:p>
            <a:pPr marL="0" lvl="0" indent="0" algn="l" rtl="0">
              <a:spcBef>
                <a:spcPts val="0"/>
              </a:spcBef>
              <a:spcAft>
                <a:spcPts val="0"/>
              </a:spcAft>
              <a:buNone/>
            </a:pPr>
            <a:endParaRPr sz="1200" dirty="0"/>
          </a:p>
          <a:p>
            <a:pPr marL="342900" lvl="0" indent="-342900" algn="l" rtl="0">
              <a:spcBef>
                <a:spcPts val="0"/>
              </a:spcBef>
              <a:spcAft>
                <a:spcPts val="0"/>
              </a:spcAft>
              <a:buClr>
                <a:schemeClr val="dk1"/>
              </a:buClr>
              <a:buSzPts val="3200"/>
              <a:buChar char="•"/>
            </a:pPr>
            <a:r>
              <a:rPr lang="en-US" b="1" dirty="0"/>
              <a:t>Loss of independence: </a:t>
            </a:r>
            <a:r>
              <a:rPr lang="en-US" b="1" dirty="0">
                <a:solidFill>
                  <a:srgbClr val="FF0000"/>
                </a:solidFill>
              </a:rPr>
              <a:t>55%</a:t>
            </a:r>
            <a:endParaRPr b="1" dirty="0"/>
          </a:p>
          <a:p>
            <a:pPr marL="342900" lvl="0" indent="-342900" algn="l" rtl="0">
              <a:spcBef>
                <a:spcPts val="640"/>
              </a:spcBef>
              <a:spcAft>
                <a:spcPts val="0"/>
              </a:spcAft>
              <a:buClr>
                <a:schemeClr val="dk1"/>
              </a:buClr>
              <a:buSzPts val="3200"/>
              <a:buChar char="•"/>
            </a:pPr>
            <a:r>
              <a:rPr lang="en-US" b="1" dirty="0"/>
              <a:t>Feeling of isolation: </a:t>
            </a:r>
            <a:r>
              <a:rPr lang="en-US" b="1" dirty="0">
                <a:solidFill>
                  <a:srgbClr val="FF0000"/>
                </a:solidFill>
              </a:rPr>
              <a:t>55%</a:t>
            </a:r>
            <a:endParaRPr b="1" dirty="0"/>
          </a:p>
          <a:p>
            <a:pPr marL="342900" lvl="0" indent="-342900" algn="l" rtl="0">
              <a:spcBef>
                <a:spcPts val="640"/>
              </a:spcBef>
              <a:spcAft>
                <a:spcPts val="0"/>
              </a:spcAft>
              <a:buClr>
                <a:schemeClr val="dk1"/>
              </a:buClr>
              <a:buSzPts val="3200"/>
              <a:buChar char="•"/>
            </a:pPr>
            <a:r>
              <a:rPr lang="en-US" b="1" dirty="0"/>
              <a:t>Sense of not belonging: </a:t>
            </a:r>
            <a:r>
              <a:rPr lang="en-US" b="1" dirty="0">
                <a:solidFill>
                  <a:srgbClr val="FF0000"/>
                </a:solidFill>
              </a:rPr>
              <a:t>40%</a:t>
            </a:r>
            <a:endParaRPr b="1" dirty="0"/>
          </a:p>
          <a:p>
            <a:pPr marL="342900" lvl="0" indent="-342900" algn="l" rtl="0">
              <a:spcBef>
                <a:spcPts val="640"/>
              </a:spcBef>
              <a:spcAft>
                <a:spcPts val="0"/>
              </a:spcAft>
              <a:buClr>
                <a:schemeClr val="dk1"/>
              </a:buClr>
              <a:buSzPts val="3200"/>
              <a:buChar char="•"/>
            </a:pPr>
            <a:r>
              <a:rPr lang="en-US" b="1" dirty="0"/>
              <a:t>Lack of support from the MFA: </a:t>
            </a:r>
            <a:r>
              <a:rPr lang="en-US" b="1" dirty="0">
                <a:solidFill>
                  <a:srgbClr val="FF0000"/>
                </a:solidFill>
              </a:rPr>
              <a:t>40%</a:t>
            </a:r>
            <a:endParaRPr b="1" dirty="0"/>
          </a:p>
          <a:p>
            <a:pPr marL="342900" lvl="0" indent="-38100" algn="l" rtl="0">
              <a:spcBef>
                <a:spcPts val="960"/>
              </a:spcBef>
              <a:spcAft>
                <a:spcPts val="0"/>
              </a:spcAft>
              <a:buClr>
                <a:schemeClr val="dk1"/>
              </a:buClr>
              <a:buSzPts val="4800"/>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4"/>
          <p:cNvSpPr txBox="1">
            <a:spLocks noGrp="1"/>
          </p:cNvSpPr>
          <p:nvPr>
            <p:ph type="body" idx="1"/>
          </p:nvPr>
        </p:nvSpPr>
        <p:spPr>
          <a:xfrm>
            <a:off x="457200" y="1288650"/>
            <a:ext cx="8229600" cy="4837500"/>
          </a:xfrm>
          <a:prstGeom prst="rect">
            <a:avLst/>
          </a:prstGeom>
        </p:spPr>
        <p:txBody>
          <a:bodyPr spcFirstLastPara="1" wrap="square" lIns="91425" tIns="45700" rIns="91425" bIns="45700" anchor="t" anchorCtr="0">
            <a:noAutofit/>
          </a:bodyPr>
          <a:lstStyle/>
          <a:p>
            <a:pPr marL="342900" lvl="0" indent="0" algn="ctr" rtl="0">
              <a:spcBef>
                <a:spcPts val="640"/>
              </a:spcBef>
              <a:spcAft>
                <a:spcPts val="0"/>
              </a:spcAft>
              <a:buNone/>
            </a:pPr>
            <a:r>
              <a:rPr lang="en-US" sz="3600" b="1"/>
              <a:t>Main focus </a:t>
            </a:r>
            <a:r>
              <a:rPr lang="en-US" sz="3600"/>
              <a:t>on the impact of public policies on the lived experience of accompanying spouses/partners</a:t>
            </a:r>
            <a:endParaRPr sz="3600"/>
          </a:p>
          <a:p>
            <a:pPr marL="0" lvl="0" indent="0" algn="l" rtl="0">
              <a:spcBef>
                <a:spcPts val="640"/>
              </a:spcBef>
              <a:spcAft>
                <a:spcPts val="0"/>
              </a:spcAft>
              <a:buNone/>
            </a:pPr>
            <a:endParaRPr/>
          </a:p>
          <a:p>
            <a:pPr marL="914400" lvl="0" indent="-431800" algn="l" rtl="0">
              <a:spcBef>
                <a:spcPts val="560"/>
              </a:spcBef>
              <a:spcAft>
                <a:spcPts val="0"/>
              </a:spcAft>
              <a:buSzPts val="3200"/>
              <a:buAutoNum type="arabicPeriod"/>
            </a:pPr>
            <a:r>
              <a:rPr lang="en-US" b="1"/>
              <a:t>Methodology</a:t>
            </a:r>
            <a:endParaRPr b="1"/>
          </a:p>
          <a:p>
            <a:pPr marL="0" lvl="0" indent="0" algn="l" rtl="0">
              <a:spcBef>
                <a:spcPts val="560"/>
              </a:spcBef>
              <a:spcAft>
                <a:spcPts val="0"/>
              </a:spcAft>
              <a:buNone/>
            </a:pPr>
            <a:endParaRPr sz="1400" b="1"/>
          </a:p>
          <a:p>
            <a:pPr marL="914400" lvl="0" indent="-431800" algn="l" rtl="0">
              <a:spcBef>
                <a:spcPts val="560"/>
              </a:spcBef>
              <a:spcAft>
                <a:spcPts val="0"/>
              </a:spcAft>
              <a:buSzPts val="3200"/>
              <a:buAutoNum type="arabicPeriod"/>
            </a:pPr>
            <a:r>
              <a:rPr lang="en-US" b="1"/>
              <a:t>Main findings</a:t>
            </a:r>
            <a:endParaRPr b="1"/>
          </a:p>
          <a:p>
            <a:pPr marL="1371600" lvl="0" indent="0" algn="l" rtl="0">
              <a:spcBef>
                <a:spcPts val="560"/>
              </a:spcBef>
              <a:spcAft>
                <a:spcPts val="0"/>
              </a:spcAft>
              <a:buNone/>
            </a:pPr>
            <a:endParaRPr sz="1400" b="1"/>
          </a:p>
          <a:p>
            <a:pPr marL="914400" lvl="0" indent="-431800" algn="l" rtl="0">
              <a:spcBef>
                <a:spcPts val="560"/>
              </a:spcBef>
              <a:spcAft>
                <a:spcPts val="0"/>
              </a:spcAft>
              <a:buSzPts val="3200"/>
              <a:buAutoNum type="arabicPeriod"/>
            </a:pPr>
            <a:r>
              <a:rPr lang="en-US" b="1"/>
              <a:t>Next steps</a:t>
            </a:r>
            <a:endParaRPr b="1"/>
          </a:p>
          <a:p>
            <a:pPr marL="0" lvl="0" indent="0" algn="l" rtl="0">
              <a:spcBef>
                <a:spcPts val="360"/>
              </a:spcBef>
              <a:spcAft>
                <a:spcPts val="0"/>
              </a:spcAft>
              <a:buNone/>
            </a:pPr>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9" name="Google Shape;199;p32"/>
          <p:cNvSpPr txBox="1">
            <a:spLocks noGrp="1"/>
          </p:cNvSpPr>
          <p:nvPr>
            <p:ph type="body" idx="4294967295"/>
          </p:nvPr>
        </p:nvSpPr>
        <p:spPr>
          <a:xfrm>
            <a:off x="482910" y="1600200"/>
            <a:ext cx="7746689" cy="4525963"/>
          </a:xfrm>
          <a:prstGeom prst="rect">
            <a:avLst/>
          </a:prstGeom>
        </p:spPr>
        <p:txBody>
          <a:bodyPr spcFirstLastPara="1" wrap="square" lIns="91425" tIns="45700" rIns="91425" bIns="45700" anchor="t" anchorCtr="0">
            <a:noAutofit/>
          </a:bodyPr>
          <a:lstStyle/>
          <a:p>
            <a:pPr marL="342900" lvl="0" indent="-431800" algn="l" rtl="0">
              <a:spcBef>
                <a:spcPts val="640"/>
              </a:spcBef>
              <a:spcAft>
                <a:spcPts val="0"/>
              </a:spcAft>
              <a:buSzPts val="3200"/>
              <a:buChar char="•"/>
            </a:pPr>
            <a:r>
              <a:rPr lang="en-US" b="1" dirty="0"/>
              <a:t>Carry emotional trauma: </a:t>
            </a:r>
            <a:r>
              <a:rPr lang="en-US" b="1" dirty="0">
                <a:solidFill>
                  <a:srgbClr val="FF0000"/>
                </a:solidFill>
              </a:rPr>
              <a:t>36% women</a:t>
            </a:r>
            <a:r>
              <a:rPr lang="en-US" b="1" dirty="0"/>
              <a:t> </a:t>
            </a:r>
            <a:r>
              <a:rPr lang="en-US" b="1" dirty="0" err="1"/>
              <a:t>vs</a:t>
            </a:r>
            <a:r>
              <a:rPr lang="en-US" b="1" dirty="0"/>
              <a:t> </a:t>
            </a:r>
            <a:r>
              <a:rPr lang="en-US" b="1" dirty="0">
                <a:solidFill>
                  <a:srgbClr val="660066"/>
                </a:solidFill>
              </a:rPr>
              <a:t>14% men</a:t>
            </a:r>
            <a:endParaRPr b="1" dirty="0"/>
          </a:p>
          <a:p>
            <a:pPr marL="342900" lvl="0" indent="-431800" algn="l" rtl="0">
              <a:spcBef>
                <a:spcPts val="640"/>
              </a:spcBef>
              <a:spcAft>
                <a:spcPts val="0"/>
              </a:spcAft>
              <a:buSzPts val="3200"/>
              <a:buChar char="•"/>
            </a:pPr>
            <a:r>
              <a:rPr lang="en-US" b="1" dirty="0"/>
              <a:t>Work in family uneven: </a:t>
            </a:r>
            <a:r>
              <a:rPr lang="en-US" b="1" dirty="0">
                <a:solidFill>
                  <a:srgbClr val="FF0000"/>
                </a:solidFill>
              </a:rPr>
              <a:t>41% women</a:t>
            </a:r>
            <a:r>
              <a:rPr lang="en-US" b="1" dirty="0"/>
              <a:t> </a:t>
            </a:r>
            <a:r>
              <a:rPr lang="en-US" b="1" dirty="0" err="1"/>
              <a:t>vs</a:t>
            </a:r>
            <a:r>
              <a:rPr lang="en-US" b="1" dirty="0"/>
              <a:t> </a:t>
            </a:r>
            <a:r>
              <a:rPr lang="en-US" b="1" dirty="0">
                <a:solidFill>
                  <a:srgbClr val="660066"/>
                </a:solidFill>
              </a:rPr>
              <a:t>25% men</a:t>
            </a:r>
            <a:endParaRPr b="1" dirty="0"/>
          </a:p>
          <a:p>
            <a:pPr marL="342900" lvl="0" indent="-431800" algn="l" rtl="0">
              <a:spcBef>
                <a:spcPts val="640"/>
              </a:spcBef>
              <a:spcAft>
                <a:spcPts val="0"/>
              </a:spcAft>
              <a:buSzPts val="3200"/>
              <a:buChar char="•"/>
            </a:pPr>
            <a:r>
              <a:rPr lang="en-US" b="1" dirty="0"/>
              <a:t>Work for MFA not rewarded: </a:t>
            </a:r>
            <a:r>
              <a:rPr lang="en-US" b="1" dirty="0">
                <a:solidFill>
                  <a:srgbClr val="FF0000"/>
                </a:solidFill>
              </a:rPr>
              <a:t>39%</a:t>
            </a:r>
            <a:r>
              <a:rPr lang="en-US" b="1" dirty="0"/>
              <a:t> </a:t>
            </a:r>
            <a:r>
              <a:rPr lang="en-US" b="1" dirty="0">
                <a:solidFill>
                  <a:srgbClr val="FF0000"/>
                </a:solidFill>
              </a:rPr>
              <a:t>women</a:t>
            </a:r>
            <a:r>
              <a:rPr lang="en-US" b="1" dirty="0"/>
              <a:t> </a:t>
            </a:r>
            <a:r>
              <a:rPr lang="en-US" b="1" dirty="0" err="1"/>
              <a:t>vs</a:t>
            </a:r>
            <a:r>
              <a:rPr lang="en-US" b="1" dirty="0"/>
              <a:t> </a:t>
            </a:r>
            <a:r>
              <a:rPr lang="en-US" b="1" dirty="0">
                <a:solidFill>
                  <a:srgbClr val="660066"/>
                </a:solidFill>
              </a:rPr>
              <a:t>27% men</a:t>
            </a:r>
            <a:endParaRPr b="1" dirty="0"/>
          </a:p>
          <a:p>
            <a:pPr marL="0" lvl="0" indent="0" algn="l" rtl="0">
              <a:spcBef>
                <a:spcPts val="640"/>
              </a:spcBef>
              <a:spcAft>
                <a:spcPts val="0"/>
              </a:spcAft>
              <a:buNone/>
            </a:pPr>
            <a:endParaRPr b="1"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33"/>
          <p:cNvSpPr txBox="1">
            <a:spLocks noGrp="1"/>
          </p:cNvSpPr>
          <p:nvPr>
            <p:ph type="body" idx="1"/>
          </p:nvPr>
        </p:nvSpPr>
        <p:spPr>
          <a:xfrm>
            <a:off x="457200" y="1155300"/>
            <a:ext cx="8229600" cy="53586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342900" lvl="0" indent="0" algn="ctr" rtl="0">
              <a:spcBef>
                <a:spcPts val="0"/>
              </a:spcBef>
              <a:spcAft>
                <a:spcPts val="0"/>
              </a:spcAft>
              <a:buNone/>
            </a:pPr>
            <a:r>
              <a:rPr lang="en-US" b="1"/>
              <a:t>Work for MFA not sufficiently rewarded</a:t>
            </a:r>
            <a:endParaRPr b="1"/>
          </a:p>
          <a:p>
            <a:pPr marL="342900" lvl="0" indent="0" algn="ctr" rtl="0">
              <a:spcBef>
                <a:spcPts val="0"/>
              </a:spcBef>
              <a:spcAft>
                <a:spcPts val="0"/>
              </a:spcAft>
              <a:buNone/>
            </a:pPr>
            <a:endParaRPr/>
          </a:p>
          <a:p>
            <a:pPr marL="342900" lvl="0" indent="0" algn="ctr" rtl="0">
              <a:spcBef>
                <a:spcPts val="0"/>
              </a:spcBef>
              <a:spcAft>
                <a:spcPts val="0"/>
              </a:spcAft>
              <a:buNone/>
            </a:pPr>
            <a:endParaRPr/>
          </a:p>
          <a:p>
            <a:pPr marL="342900" lvl="0" indent="0" algn="l" rtl="0">
              <a:spcBef>
                <a:spcPts val="0"/>
              </a:spcBef>
              <a:spcAft>
                <a:spcPts val="0"/>
              </a:spcAft>
              <a:buNone/>
            </a:pPr>
            <a:r>
              <a:rPr lang="en-US"/>
              <a:t>Age groups:</a:t>
            </a:r>
            <a:endParaRPr/>
          </a:p>
          <a:p>
            <a:pPr marL="1714500" lvl="0" indent="-342900" algn="l" rtl="0">
              <a:spcBef>
                <a:spcPts val="640"/>
              </a:spcBef>
              <a:spcAft>
                <a:spcPts val="0"/>
              </a:spcAft>
              <a:buClr>
                <a:schemeClr val="dk1"/>
              </a:buClr>
              <a:buSzPts val="3200"/>
              <a:buChar char="•"/>
            </a:pPr>
            <a:r>
              <a:rPr lang="en-US"/>
              <a:t>18-35y: 28%</a:t>
            </a:r>
            <a:endParaRPr/>
          </a:p>
          <a:p>
            <a:pPr marL="1714500" lvl="0" indent="-342900" algn="l" rtl="0">
              <a:spcBef>
                <a:spcPts val="640"/>
              </a:spcBef>
              <a:spcAft>
                <a:spcPts val="0"/>
              </a:spcAft>
              <a:buClr>
                <a:schemeClr val="dk1"/>
              </a:buClr>
              <a:buSzPts val="3200"/>
              <a:buChar char="•"/>
            </a:pPr>
            <a:r>
              <a:rPr lang="en-US"/>
              <a:t>36-50y: 33%</a:t>
            </a:r>
            <a:endParaRPr/>
          </a:p>
          <a:p>
            <a:pPr marL="1714500" lvl="0" indent="-342900" algn="l" rtl="0">
              <a:spcBef>
                <a:spcPts val="640"/>
              </a:spcBef>
              <a:spcAft>
                <a:spcPts val="0"/>
              </a:spcAft>
              <a:buClr>
                <a:schemeClr val="dk1"/>
              </a:buClr>
              <a:buSzPts val="3200"/>
              <a:buChar char="•"/>
            </a:pPr>
            <a:r>
              <a:rPr lang="en-US"/>
              <a:t>51-65y: 41%</a:t>
            </a:r>
            <a:endParaRPr/>
          </a:p>
          <a:p>
            <a:pPr marL="1714500" lvl="0" indent="-342900" algn="l" rtl="0">
              <a:spcBef>
                <a:spcPts val="640"/>
              </a:spcBef>
              <a:spcAft>
                <a:spcPts val="0"/>
              </a:spcAft>
              <a:buClr>
                <a:schemeClr val="dk1"/>
              </a:buClr>
              <a:buSzPts val="3200"/>
              <a:buChar char="•"/>
            </a:pPr>
            <a:r>
              <a:rPr lang="en-US"/>
              <a:t>Over 65y: </a:t>
            </a:r>
            <a:r>
              <a:rPr lang="en-US" b="1">
                <a:solidFill>
                  <a:srgbClr val="FF0000"/>
                </a:solidFill>
              </a:rPr>
              <a:t>56%</a:t>
            </a:r>
            <a:endParaRPr b="1">
              <a:solidFill>
                <a:srgbClr val="FF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Google Shape;210;p34"/>
          <p:cNvSpPr txBox="1">
            <a:spLocks noGrp="1"/>
          </p:cNvSpPr>
          <p:nvPr>
            <p:ph type="body" idx="1"/>
          </p:nvPr>
        </p:nvSpPr>
        <p:spPr>
          <a:xfrm>
            <a:off x="457200" y="1042826"/>
            <a:ext cx="8229600" cy="5083500"/>
          </a:xfrm>
          <a:prstGeom prst="rect">
            <a:avLst/>
          </a:prstGeom>
          <a:noFill/>
          <a:ln>
            <a:noFill/>
          </a:ln>
        </p:spPr>
        <p:txBody>
          <a:bodyPr spcFirstLastPara="1" wrap="square" lIns="91425" tIns="45700" rIns="91425" bIns="45700" anchor="ctr" anchorCtr="0">
            <a:noAutofit/>
          </a:bodyPr>
          <a:lstStyle/>
          <a:p>
            <a:pPr marL="342900" lvl="0" indent="0" algn="ctr" rtl="0">
              <a:spcBef>
                <a:spcPts val="0"/>
              </a:spcBef>
              <a:spcAft>
                <a:spcPts val="0"/>
              </a:spcAft>
              <a:buNone/>
            </a:pPr>
            <a:r>
              <a:rPr lang="en-US"/>
              <a:t>Have you ever sought or considered seeking counseling services for reasons related to the MFA officer’s job and the consequences it has for you (e.g. relocation, cultural shock, high levels of stress, isolation, etc.)?</a:t>
            </a:r>
            <a:endParaRPr/>
          </a:p>
          <a:p>
            <a:pPr marL="0" lvl="0" indent="0" algn="ctr" rtl="0">
              <a:spcBef>
                <a:spcPts val="0"/>
              </a:spcBef>
              <a:spcAft>
                <a:spcPts val="0"/>
              </a:spcAft>
              <a:buNone/>
            </a:pPr>
            <a:endParaRPr/>
          </a:p>
          <a:p>
            <a:pPr marL="0" lvl="0" indent="0" algn="ctr" rtl="0">
              <a:spcBef>
                <a:spcPts val="0"/>
              </a:spcBef>
              <a:spcAft>
                <a:spcPts val="0"/>
              </a:spcAft>
              <a:buNone/>
            </a:pPr>
            <a:endParaRPr/>
          </a:p>
          <a:p>
            <a:pPr marL="0" lvl="0" indent="0" algn="ctr" rtl="0">
              <a:spcBef>
                <a:spcPts val="0"/>
              </a:spcBef>
              <a:spcAft>
                <a:spcPts val="0"/>
              </a:spcAft>
              <a:buNone/>
            </a:pPr>
            <a:r>
              <a:rPr lang="en-US" b="1"/>
              <a:t>YES: </a:t>
            </a:r>
            <a:r>
              <a:rPr lang="en-US" b="1">
                <a:solidFill>
                  <a:srgbClr val="FF0000"/>
                </a:solidFill>
              </a:rPr>
              <a:t>27%</a:t>
            </a:r>
            <a:endParaRPr/>
          </a:p>
          <a:p>
            <a:pPr marL="0" lvl="0" indent="0" algn="ctr" rtl="0">
              <a:spcBef>
                <a:spcPts val="640"/>
              </a:spcBef>
              <a:spcAft>
                <a:spcPts val="0"/>
              </a:spcAft>
              <a:buNone/>
            </a:pPr>
            <a:r>
              <a:rPr lang="en-US" b="1"/>
              <a:t>NO: </a:t>
            </a:r>
            <a:r>
              <a:rPr lang="en-US" b="1">
                <a:solidFill>
                  <a:srgbClr val="FF0000"/>
                </a:solidFill>
              </a:rPr>
              <a:t>73%</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14"/>
        <p:cNvGrpSpPr/>
        <p:nvPr/>
      </p:nvGrpSpPr>
      <p:grpSpPr>
        <a:xfrm>
          <a:off x="0" y="0"/>
          <a:ext cx="0" cy="0"/>
          <a:chOff x="0" y="0"/>
          <a:chExt cx="0" cy="0"/>
        </a:xfrm>
      </p:grpSpPr>
      <p:sp>
        <p:nvSpPr>
          <p:cNvPr id="215" name="Google Shape;215;p35"/>
          <p:cNvSpPr txBox="1">
            <a:spLocks noGrp="1"/>
          </p:cNvSpPr>
          <p:nvPr>
            <p:ph type="body" idx="1"/>
          </p:nvPr>
        </p:nvSpPr>
        <p:spPr>
          <a:xfrm>
            <a:off x="457200" y="1056976"/>
            <a:ext cx="8229600" cy="5069100"/>
          </a:xfrm>
          <a:prstGeom prst="rect">
            <a:avLst/>
          </a:prstGeom>
          <a:noFill/>
          <a:ln>
            <a:noFill/>
          </a:ln>
        </p:spPr>
        <p:txBody>
          <a:bodyPr spcFirstLastPara="1" wrap="square" lIns="91425" tIns="45700" rIns="91425" bIns="45700" anchor="ctr" anchorCtr="0">
            <a:noAutofit/>
          </a:bodyPr>
          <a:lstStyle/>
          <a:p>
            <a:pPr marL="342900" lvl="0" indent="0" algn="ctr" rtl="0">
              <a:spcBef>
                <a:spcPts val="0"/>
              </a:spcBef>
              <a:spcAft>
                <a:spcPts val="0"/>
              </a:spcAft>
              <a:buNone/>
            </a:pPr>
            <a:r>
              <a:rPr lang="en-US"/>
              <a:t>Do you feel you had sufficient information about implications for your life and career before you took on the role of a diplomatic spouse?</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ctr" rtl="0">
              <a:spcBef>
                <a:spcPts val="0"/>
              </a:spcBef>
              <a:spcAft>
                <a:spcPts val="0"/>
              </a:spcAft>
              <a:buNone/>
            </a:pPr>
            <a:r>
              <a:rPr lang="en-US" b="1"/>
              <a:t>YES: </a:t>
            </a:r>
            <a:r>
              <a:rPr lang="en-US" b="1">
                <a:solidFill>
                  <a:srgbClr val="FF0000"/>
                </a:solidFill>
              </a:rPr>
              <a:t>40%  </a:t>
            </a:r>
            <a:r>
              <a:rPr lang="en-US"/>
              <a:t>(</a:t>
            </a:r>
            <a:r>
              <a:rPr lang="en-US" baseline="30000"/>
              <a:t>1</a:t>
            </a:r>
            <a:r>
              <a:rPr lang="en-US"/>
              <a:t>)</a:t>
            </a:r>
            <a:endParaRPr>
              <a:solidFill>
                <a:srgbClr val="000000"/>
              </a:solidFill>
            </a:endParaRPr>
          </a:p>
          <a:p>
            <a:pPr marL="0" lvl="0" indent="0" algn="ctr" rtl="0">
              <a:spcBef>
                <a:spcPts val="640"/>
              </a:spcBef>
              <a:spcAft>
                <a:spcPts val="0"/>
              </a:spcAft>
              <a:buNone/>
            </a:pPr>
            <a:r>
              <a:rPr lang="en-US" b="1"/>
              <a:t>NO: </a:t>
            </a:r>
            <a:r>
              <a:rPr lang="en-US" b="1">
                <a:solidFill>
                  <a:srgbClr val="FF0000"/>
                </a:solidFill>
              </a:rPr>
              <a:t>60%  </a:t>
            </a:r>
            <a:r>
              <a:rPr lang="en-US"/>
              <a:t>(</a:t>
            </a:r>
            <a:r>
              <a:rPr lang="en-US" baseline="30000"/>
              <a:t>2</a:t>
            </a:r>
            <a:r>
              <a:rPr lang="en-US"/>
              <a:t>)</a:t>
            </a:r>
            <a:endParaRPr/>
          </a:p>
          <a:p>
            <a:pPr marL="0" lvl="0" indent="0" algn="l" rtl="0">
              <a:spcBef>
                <a:spcPts val="640"/>
              </a:spcBef>
              <a:spcAft>
                <a:spcPts val="0"/>
              </a:spcAft>
              <a:buNone/>
            </a:pPr>
            <a:endParaRPr sz="2400">
              <a:solidFill>
                <a:srgbClr val="000000"/>
              </a:solidFill>
            </a:endParaRPr>
          </a:p>
          <a:p>
            <a:pPr marL="457200" lvl="0" indent="-381000" algn="l" rtl="0">
              <a:spcBef>
                <a:spcPts val="640"/>
              </a:spcBef>
              <a:spcAft>
                <a:spcPts val="0"/>
              </a:spcAft>
              <a:buClr>
                <a:srgbClr val="000000"/>
              </a:buClr>
              <a:buSzPts val="2400"/>
              <a:buAutoNum type="arabicParenBoth"/>
            </a:pPr>
            <a:r>
              <a:rPr lang="en-US" sz="2400">
                <a:solidFill>
                  <a:srgbClr val="000000"/>
                </a:solidFill>
              </a:rPr>
              <a:t>Highest 62% (CZ)</a:t>
            </a:r>
            <a:endParaRPr sz="2400">
              <a:solidFill>
                <a:srgbClr val="000000"/>
              </a:solidFill>
            </a:endParaRPr>
          </a:p>
          <a:p>
            <a:pPr marL="457200" lvl="0" indent="-381000" algn="l" rtl="0">
              <a:spcBef>
                <a:spcPts val="0"/>
              </a:spcBef>
              <a:spcAft>
                <a:spcPts val="0"/>
              </a:spcAft>
              <a:buClr>
                <a:srgbClr val="000000"/>
              </a:buClr>
              <a:buSzPts val="2400"/>
              <a:buAutoNum type="arabicParenBoth"/>
            </a:pPr>
            <a:r>
              <a:rPr lang="en-US" sz="2400">
                <a:solidFill>
                  <a:srgbClr val="000000"/>
                </a:solidFill>
              </a:rPr>
              <a:t>Highest 73% (Ireland)</a:t>
            </a:r>
            <a:endParaRPr b="1">
              <a:solidFill>
                <a:srgbClr val="00000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20"/>
        <p:cNvGrpSpPr/>
        <p:nvPr/>
      </p:nvGrpSpPr>
      <p:grpSpPr>
        <a:xfrm>
          <a:off x="0" y="0"/>
          <a:ext cx="0" cy="0"/>
          <a:chOff x="0" y="0"/>
          <a:chExt cx="0" cy="0"/>
        </a:xfrm>
      </p:grpSpPr>
      <p:sp>
        <p:nvSpPr>
          <p:cNvPr id="221" name="Google Shape;221;p3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endParaRPr/>
          </a:p>
          <a:p>
            <a:pPr marL="0" lvl="0" indent="0" algn="ctr" rtl="0">
              <a:spcBef>
                <a:spcPts val="0"/>
              </a:spcBef>
              <a:spcAft>
                <a:spcPts val="0"/>
              </a:spcAft>
              <a:buNone/>
            </a:pPr>
            <a:r>
              <a:rPr lang="en-US" sz="3200"/>
              <a:t>H</a:t>
            </a:r>
            <a:r>
              <a:rPr lang="en-US" sz="3200" b="1"/>
              <a:t>omophobia</a:t>
            </a:r>
            <a:endParaRPr sz="3200" b="1"/>
          </a:p>
        </p:txBody>
      </p:sp>
      <p:sp>
        <p:nvSpPr>
          <p:cNvPr id="222" name="Google Shape;222;p36"/>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0" algn="l" rtl="0">
              <a:spcBef>
                <a:spcPts val="0"/>
              </a:spcBef>
              <a:spcAft>
                <a:spcPts val="0"/>
              </a:spcAft>
              <a:buNone/>
            </a:pPr>
            <a:endParaRPr b="1">
              <a:solidFill>
                <a:srgbClr val="FF0000"/>
              </a:solidFill>
            </a:endParaRPr>
          </a:p>
          <a:p>
            <a:pPr marL="342900" lvl="0" indent="-342900" algn="l" rtl="0">
              <a:spcBef>
                <a:spcPts val="0"/>
              </a:spcBef>
              <a:spcAft>
                <a:spcPts val="0"/>
              </a:spcAft>
              <a:buClr>
                <a:srgbClr val="FF0000"/>
              </a:buClr>
              <a:buSzPts val="3200"/>
              <a:buChar char="•"/>
            </a:pPr>
            <a:r>
              <a:rPr lang="en-US" b="1">
                <a:solidFill>
                  <a:srgbClr val="FF0000"/>
                </a:solidFill>
              </a:rPr>
              <a:t>33%</a:t>
            </a:r>
            <a:r>
              <a:rPr lang="en-US"/>
              <a:t> gay men and </a:t>
            </a:r>
            <a:r>
              <a:rPr lang="en-US" b="1">
                <a:solidFill>
                  <a:srgbClr val="FF0000"/>
                </a:solidFill>
              </a:rPr>
              <a:t>12%</a:t>
            </a:r>
            <a:r>
              <a:rPr lang="en-US">
                <a:solidFill>
                  <a:srgbClr val="FF0000"/>
                </a:solidFill>
              </a:rPr>
              <a:t> </a:t>
            </a:r>
            <a:r>
              <a:rPr lang="en-US">
                <a:solidFill>
                  <a:srgbClr val="000000"/>
                </a:solidFill>
              </a:rPr>
              <a:t>gay </a:t>
            </a:r>
            <a:r>
              <a:rPr lang="en-US"/>
              <a:t>women have felt excluded from events as a diplomatic spouse/partner</a:t>
            </a:r>
            <a:endParaRPr/>
          </a:p>
          <a:p>
            <a:pPr marL="342900" lvl="0" indent="-342900" algn="l" rtl="0">
              <a:spcBef>
                <a:spcPts val="640"/>
              </a:spcBef>
              <a:spcAft>
                <a:spcPts val="0"/>
              </a:spcAft>
              <a:buClr>
                <a:srgbClr val="FF0000"/>
              </a:buClr>
              <a:buSzPts val="3200"/>
              <a:buChar char="•"/>
            </a:pPr>
            <a:r>
              <a:rPr lang="en-US" b="1">
                <a:solidFill>
                  <a:srgbClr val="FF0000"/>
                </a:solidFill>
              </a:rPr>
              <a:t>39%</a:t>
            </a:r>
            <a:r>
              <a:rPr lang="en-US"/>
              <a:t> gay men and </a:t>
            </a:r>
            <a:r>
              <a:rPr lang="en-US" b="1">
                <a:solidFill>
                  <a:srgbClr val="FF0000"/>
                </a:solidFill>
              </a:rPr>
              <a:t>25% </a:t>
            </a:r>
            <a:r>
              <a:rPr lang="en-US"/>
              <a:t>gay women have experienced homophobic behavior as a diplomatic spouse</a:t>
            </a:r>
            <a:endParaRPr/>
          </a:p>
          <a:p>
            <a:pPr marL="342900" lvl="0" indent="-342900" algn="l" rtl="0">
              <a:spcBef>
                <a:spcPts val="640"/>
              </a:spcBef>
              <a:spcAft>
                <a:spcPts val="0"/>
              </a:spcAft>
              <a:buClr>
                <a:schemeClr val="dk1"/>
              </a:buClr>
              <a:buSzPts val="3200"/>
              <a:buChar char="•"/>
            </a:pPr>
            <a:r>
              <a:rPr lang="en-US"/>
              <a:t>In France and Spain, support from MFA prevailed, no support in Latvia</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37"/>
          <p:cNvSpPr txBox="1">
            <a:spLocks noGrp="1"/>
          </p:cNvSpPr>
          <p:nvPr>
            <p:ph type="title"/>
          </p:nvPr>
        </p:nvSpPr>
        <p:spPr>
          <a:xfrm>
            <a:off x="457200" y="693221"/>
            <a:ext cx="8229600" cy="724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3.  Next steps</a:t>
            </a:r>
            <a:endParaRPr b="1"/>
          </a:p>
        </p:txBody>
      </p:sp>
      <p:sp>
        <p:nvSpPr>
          <p:cNvPr id="228" name="Google Shape;228;p37"/>
          <p:cNvSpPr txBox="1">
            <a:spLocks noGrp="1"/>
          </p:cNvSpPr>
          <p:nvPr>
            <p:ph type="body" idx="1"/>
          </p:nvPr>
        </p:nvSpPr>
        <p:spPr>
          <a:xfrm>
            <a:off x="457200" y="1906375"/>
            <a:ext cx="8229600" cy="42198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Char char="●"/>
            </a:pPr>
            <a:r>
              <a:rPr lang="en-US" b="1"/>
              <a:t>Employment</a:t>
            </a:r>
            <a:r>
              <a:rPr lang="en-US"/>
              <a:t> </a:t>
            </a:r>
            <a:endParaRPr/>
          </a:p>
          <a:p>
            <a:pPr marL="742950" lvl="1" indent="-285750" algn="l" rtl="0">
              <a:spcBef>
                <a:spcPts val="560"/>
              </a:spcBef>
              <a:spcAft>
                <a:spcPts val="0"/>
              </a:spcAft>
              <a:buClr>
                <a:schemeClr val="dk1"/>
              </a:buClr>
              <a:buSzPts val="2800"/>
              <a:buChar char="○"/>
            </a:pPr>
            <a:r>
              <a:rPr lang="en-US"/>
              <a:t>Policy: what support provided by MFAs</a:t>
            </a:r>
            <a:endParaRPr/>
          </a:p>
          <a:p>
            <a:pPr marL="742950" lvl="1" indent="-285750" algn="l" rtl="0">
              <a:spcBef>
                <a:spcPts val="560"/>
              </a:spcBef>
              <a:spcAft>
                <a:spcPts val="0"/>
              </a:spcAft>
              <a:buClr>
                <a:schemeClr val="dk1"/>
              </a:buClr>
              <a:buSzPts val="2800"/>
              <a:buChar char="○"/>
            </a:pPr>
            <a:r>
              <a:rPr lang="en-US"/>
              <a:t>Empirical: what works and what does not work? What barriers do spouses face? Diplomatic status?</a:t>
            </a:r>
            <a:endParaRPr/>
          </a:p>
          <a:p>
            <a:pPr marL="742950" marR="0" lvl="0" indent="0" algn="l" rtl="0">
              <a:lnSpc>
                <a:spcPct val="100000"/>
              </a:lnSpc>
              <a:spcBef>
                <a:spcPts val="560"/>
              </a:spcBef>
              <a:spcAft>
                <a:spcPts val="0"/>
              </a:spcAft>
              <a:buNone/>
            </a:pPr>
            <a:endParaRPr sz="2800"/>
          </a:p>
          <a:p>
            <a:pPr marL="342900" marR="0" lvl="0" indent="-431800" algn="l" rtl="0">
              <a:lnSpc>
                <a:spcPct val="100000"/>
              </a:lnSpc>
              <a:spcBef>
                <a:spcPts val="560"/>
              </a:spcBef>
              <a:spcAft>
                <a:spcPts val="0"/>
              </a:spcAft>
              <a:buSzPts val="3200"/>
              <a:buChar char="●"/>
            </a:pPr>
            <a:r>
              <a:rPr lang="en-US" sz="3200" b="1"/>
              <a:t>Pensions</a:t>
            </a:r>
            <a:endParaRPr b="1"/>
          </a:p>
          <a:p>
            <a:pPr marL="742950" lvl="1" indent="-349250" algn="l" rtl="0">
              <a:spcBef>
                <a:spcPts val="0"/>
              </a:spcBef>
              <a:spcAft>
                <a:spcPts val="0"/>
              </a:spcAft>
              <a:buSzPts val="2800"/>
              <a:buChar char="○"/>
            </a:pPr>
            <a:r>
              <a:rPr lang="en-US" sz="2800"/>
              <a:t>Policy: update of national policies/provisions</a:t>
            </a:r>
            <a:endParaRPr sz="2800"/>
          </a:p>
          <a:p>
            <a:pPr marL="742950" lvl="1" indent="-349250" algn="l" rtl="0">
              <a:spcBef>
                <a:spcPts val="0"/>
              </a:spcBef>
              <a:spcAft>
                <a:spcPts val="0"/>
              </a:spcAft>
              <a:buSzPts val="2800"/>
              <a:buChar char="○"/>
            </a:pPr>
            <a:r>
              <a:rPr lang="en-US" sz="2800"/>
              <a:t>Case studies: </a:t>
            </a:r>
            <a:r>
              <a:rPr lang="en-US"/>
              <a:t>process of lobbying and policy implementation</a:t>
            </a:r>
            <a:endParaRPr sz="2800" b="1"/>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232"/>
        <p:cNvGrpSpPr/>
        <p:nvPr/>
      </p:nvGrpSpPr>
      <p:grpSpPr>
        <a:xfrm>
          <a:off x="0" y="0"/>
          <a:ext cx="0" cy="0"/>
          <a:chOff x="0" y="0"/>
          <a:chExt cx="0" cy="0"/>
        </a:xfrm>
      </p:grpSpPr>
      <p:sp>
        <p:nvSpPr>
          <p:cNvPr id="233" name="Google Shape;233;p38"/>
          <p:cNvSpPr txBox="1">
            <a:spLocks noGrp="1"/>
          </p:cNvSpPr>
          <p:nvPr>
            <p:ph type="title"/>
          </p:nvPr>
        </p:nvSpPr>
        <p:spPr>
          <a:xfrm>
            <a:off x="457200" y="916057"/>
            <a:ext cx="8229600" cy="10152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None/>
            </a:pPr>
            <a:r>
              <a:rPr lang="en-US" sz="3000" b="1"/>
              <a:t>Next Steps (cont.)</a:t>
            </a:r>
            <a:endParaRPr sz="3000" b="1"/>
          </a:p>
        </p:txBody>
      </p:sp>
      <p:sp>
        <p:nvSpPr>
          <p:cNvPr id="234" name="Google Shape;234;p38"/>
          <p:cNvSpPr txBox="1">
            <a:spLocks noGrp="1"/>
          </p:cNvSpPr>
          <p:nvPr>
            <p:ph type="body" idx="1"/>
          </p:nvPr>
        </p:nvSpPr>
        <p:spPr>
          <a:xfrm>
            <a:off x="457200" y="2113924"/>
            <a:ext cx="8229600" cy="4012200"/>
          </a:xfrm>
          <a:prstGeom prst="rect">
            <a:avLst/>
          </a:prstGeom>
          <a:noFill/>
          <a:ln>
            <a:noFill/>
          </a:ln>
        </p:spPr>
        <p:txBody>
          <a:bodyPr spcFirstLastPara="1" wrap="square" lIns="91425" tIns="45700" rIns="91425" bIns="45700" anchor="t" anchorCtr="0">
            <a:noAutofit/>
          </a:bodyPr>
          <a:lstStyle/>
          <a:p>
            <a:pPr marL="342900" lvl="0" indent="-317500" algn="l" rtl="0">
              <a:spcBef>
                <a:spcPts val="0"/>
              </a:spcBef>
              <a:spcAft>
                <a:spcPts val="0"/>
              </a:spcAft>
              <a:buClr>
                <a:schemeClr val="dk1"/>
              </a:buClr>
              <a:buSzPts val="2800"/>
              <a:buChar char="●"/>
            </a:pPr>
            <a:r>
              <a:rPr lang="en-US" sz="2800" b="1"/>
              <a:t>Role of the spouse</a:t>
            </a:r>
            <a:endParaRPr sz="2800" b="1"/>
          </a:p>
          <a:p>
            <a:pPr marL="742950" lvl="1" indent="-285750" algn="l" rtl="0">
              <a:spcBef>
                <a:spcPts val="560"/>
              </a:spcBef>
              <a:spcAft>
                <a:spcPts val="0"/>
              </a:spcAft>
              <a:buClr>
                <a:schemeClr val="dk1"/>
              </a:buClr>
              <a:buSzPts val="2800"/>
              <a:buChar char="○"/>
            </a:pPr>
            <a:r>
              <a:rPr lang="en-US"/>
              <a:t>Policy: how is the role defined (in countries with related policies in place)</a:t>
            </a:r>
            <a:endParaRPr/>
          </a:p>
          <a:p>
            <a:pPr marL="742950" lvl="1" indent="-285750" algn="l" rtl="0">
              <a:spcBef>
                <a:spcPts val="560"/>
              </a:spcBef>
              <a:spcAft>
                <a:spcPts val="0"/>
              </a:spcAft>
              <a:buClr>
                <a:schemeClr val="dk1"/>
              </a:buClr>
              <a:buSzPts val="2800"/>
              <a:buChar char="○"/>
            </a:pPr>
            <a:r>
              <a:rPr lang="en-US"/>
              <a:t>Empirical: </a:t>
            </a:r>
            <a:r>
              <a:rPr lang="en-US" sz="2800"/>
              <a:t>what is expected from spouses where there is no official recognition</a:t>
            </a:r>
            <a:endParaRPr sz="28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9"/>
        <p:cNvGrpSpPr/>
        <p:nvPr/>
      </p:nvGrpSpPr>
      <p:grpSpPr>
        <a:xfrm>
          <a:off x="0" y="0"/>
          <a:ext cx="0" cy="0"/>
          <a:chOff x="0" y="0"/>
          <a:chExt cx="0" cy="0"/>
        </a:xfrm>
      </p:grpSpPr>
      <p:sp>
        <p:nvSpPr>
          <p:cNvPr id="240" name="Google Shape;240;p39"/>
          <p:cNvSpPr txBox="1">
            <a:spLocks noGrp="1"/>
          </p:cNvSpPr>
          <p:nvPr>
            <p:ph type="title"/>
          </p:nvPr>
        </p:nvSpPr>
        <p:spPr>
          <a:xfrm>
            <a:off x="457200" y="1215463"/>
            <a:ext cx="8229600" cy="1143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US" b="1"/>
              <a:t>WGPI</a:t>
            </a:r>
            <a:endParaRPr b="1"/>
          </a:p>
        </p:txBody>
      </p:sp>
      <p:sp>
        <p:nvSpPr>
          <p:cNvPr id="241" name="Google Shape;241;p39"/>
          <p:cNvSpPr txBox="1">
            <a:spLocks noGrp="1"/>
          </p:cNvSpPr>
          <p:nvPr>
            <p:ph type="body" idx="1"/>
          </p:nvPr>
        </p:nvSpPr>
        <p:spPr>
          <a:xfrm>
            <a:off x="457200" y="2574850"/>
            <a:ext cx="8229600" cy="35514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dirty="0"/>
          </a:p>
          <a:p>
            <a:pPr marL="0" lvl="0" indent="0" algn="ctr" rtl="0">
              <a:spcBef>
                <a:spcPts val="360"/>
              </a:spcBef>
              <a:spcAft>
                <a:spcPts val="0"/>
              </a:spcAft>
              <a:buNone/>
            </a:pPr>
            <a:r>
              <a:rPr lang="en-US" b="1" dirty="0"/>
              <a:t>THANK YOU</a:t>
            </a:r>
            <a:endParaRPr b="1" dirty="0"/>
          </a:p>
          <a:p>
            <a:pPr marL="0" lvl="0" indent="0" algn="ctr" rtl="0">
              <a:spcBef>
                <a:spcPts val="360"/>
              </a:spcBef>
              <a:spcAft>
                <a:spcPts val="0"/>
              </a:spcAft>
              <a:buNone/>
            </a:pPr>
            <a:r>
              <a:rPr lang="en-US" b="1" dirty="0"/>
              <a:t>GO RAIBH MAITH AGOIBH</a:t>
            </a:r>
            <a:endParaRPr b="1" dirty="0"/>
          </a:p>
          <a:p>
            <a:pPr marL="0" lvl="0" indent="0" algn="ctr" rtl="0">
              <a:spcBef>
                <a:spcPts val="360"/>
              </a:spcBef>
              <a:spcAft>
                <a:spcPts val="0"/>
              </a:spcAft>
              <a:buNone/>
            </a:pPr>
            <a:r>
              <a:rPr lang="en-US" b="1" dirty="0"/>
              <a:t>VIELEN DANK</a:t>
            </a:r>
            <a:endParaRPr b="1" dirty="0"/>
          </a:p>
          <a:p>
            <a:pPr marL="0" lvl="0" indent="0" algn="ctr" rtl="0">
              <a:spcBef>
                <a:spcPts val="360"/>
              </a:spcBef>
              <a:spcAft>
                <a:spcPts val="0"/>
              </a:spcAft>
              <a:buNone/>
            </a:pPr>
            <a:r>
              <a:rPr lang="en-US" b="1" dirty="0"/>
              <a:t>KIITOS</a:t>
            </a:r>
            <a:endParaRPr b="1" dirty="0"/>
          </a:p>
          <a:p>
            <a:pPr marL="0" lvl="0" indent="0" algn="l" rtl="0">
              <a:spcBef>
                <a:spcPts val="360"/>
              </a:spcBef>
              <a:spcAft>
                <a:spcPts val="0"/>
              </a:spcAft>
              <a:buNone/>
            </a:pPr>
            <a:endParaRPr b="1" dirty="0"/>
          </a:p>
          <a:p>
            <a:pPr marL="0" lvl="0" indent="0" algn="ctr" rtl="0">
              <a:spcBef>
                <a:spcPts val="360"/>
              </a:spcBef>
              <a:spcAft>
                <a:spcPts val="0"/>
              </a:spcAft>
              <a:buNone/>
            </a:pPr>
            <a:endParaRPr b="1" dirty="0"/>
          </a:p>
          <a:p>
            <a:pPr marL="0" lvl="0" indent="0" algn="ctr" rtl="0">
              <a:spcBef>
                <a:spcPts val="360"/>
              </a:spcBef>
              <a:spcAft>
                <a:spcPts val="0"/>
              </a:spcAft>
              <a:buNone/>
            </a:pPr>
            <a:endParaRPr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15"/>
          <p:cNvSpPr txBox="1">
            <a:spLocks noGrp="1"/>
          </p:cNvSpPr>
          <p:nvPr>
            <p:ph type="title"/>
          </p:nvPr>
        </p:nvSpPr>
        <p:spPr>
          <a:xfrm>
            <a:off x="457200" y="830556"/>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1. Methodology</a:t>
            </a:r>
            <a:endParaRPr b="1"/>
          </a:p>
        </p:txBody>
      </p:sp>
      <p:sp>
        <p:nvSpPr>
          <p:cNvPr id="101" name="Google Shape;101;p1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a:p>
            <a:pPr marL="342900" lvl="0" indent="-342900" algn="l" rtl="0">
              <a:spcBef>
                <a:spcPts val="640"/>
              </a:spcBef>
              <a:spcAft>
                <a:spcPts val="0"/>
              </a:spcAft>
              <a:buClr>
                <a:schemeClr val="dk1"/>
              </a:buClr>
              <a:buSzPts val="3200"/>
              <a:buChar char="•"/>
            </a:pPr>
            <a:r>
              <a:rPr lang="en-US"/>
              <a:t>On-line survey in English (Survey Monkey)</a:t>
            </a:r>
            <a:endParaRPr/>
          </a:p>
          <a:p>
            <a:pPr marL="342900" lvl="0" indent="-342900" algn="l" rtl="0">
              <a:spcBef>
                <a:spcPts val="640"/>
              </a:spcBef>
              <a:spcAft>
                <a:spcPts val="0"/>
              </a:spcAft>
              <a:buClr>
                <a:schemeClr val="dk1"/>
              </a:buClr>
              <a:buSzPts val="3200"/>
              <a:buChar char="•"/>
            </a:pPr>
            <a:r>
              <a:rPr lang="en-US"/>
              <a:t>30 questions based on focus groups, interviews and feedback from Associations</a:t>
            </a:r>
            <a:endParaRPr/>
          </a:p>
          <a:p>
            <a:pPr marL="342900" lvl="0" indent="-342900" algn="l" rtl="0">
              <a:spcBef>
                <a:spcPts val="640"/>
              </a:spcBef>
              <a:spcAft>
                <a:spcPts val="0"/>
              </a:spcAft>
              <a:buClr>
                <a:schemeClr val="dk1"/>
              </a:buClr>
              <a:buSzPts val="3200"/>
              <a:buChar char="•"/>
            </a:pPr>
            <a:r>
              <a:rPr lang="en-US"/>
              <a:t>Completely anonymous</a:t>
            </a:r>
            <a:endParaRPr/>
          </a:p>
          <a:p>
            <a:pPr marL="342900" lvl="0" indent="-342900" algn="l" rtl="0">
              <a:spcBef>
                <a:spcPts val="640"/>
              </a:spcBef>
              <a:spcAft>
                <a:spcPts val="0"/>
              </a:spcAft>
              <a:buClr>
                <a:schemeClr val="dk1"/>
              </a:buClr>
              <a:buSzPts val="3200"/>
              <a:buChar char="•"/>
            </a:pPr>
            <a:r>
              <a:rPr lang="en-US"/>
              <a:t>Link sent to Associations in January, reminder sent in March</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16"/>
          <p:cNvSpPr txBox="1">
            <a:spLocks noGrp="1"/>
          </p:cNvSpPr>
          <p:nvPr>
            <p:ph type="title"/>
          </p:nvPr>
        </p:nvSpPr>
        <p:spPr>
          <a:xfrm>
            <a:off x="457200" y="1004476"/>
            <a:ext cx="8229600" cy="7455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Questions</a:t>
            </a:r>
            <a:endParaRPr b="1"/>
          </a:p>
        </p:txBody>
      </p:sp>
      <p:sp>
        <p:nvSpPr>
          <p:cNvPr id="107" name="Google Shape;107;p16"/>
          <p:cNvSpPr txBox="1">
            <a:spLocks noGrp="1"/>
          </p:cNvSpPr>
          <p:nvPr>
            <p:ph type="body" idx="1"/>
          </p:nvPr>
        </p:nvSpPr>
        <p:spPr>
          <a:xfrm>
            <a:off x="457200" y="1874149"/>
            <a:ext cx="8229600" cy="4251900"/>
          </a:xfrm>
          <a:prstGeom prst="rect">
            <a:avLst/>
          </a:prstGeom>
          <a:noFill/>
          <a:ln>
            <a:noFill/>
          </a:ln>
        </p:spPr>
        <p:txBody>
          <a:bodyPr spcFirstLastPara="1" wrap="square" lIns="91425" tIns="45700" rIns="91425" bIns="45700" anchor="t" anchorCtr="0">
            <a:noAutofit/>
          </a:bodyPr>
          <a:lstStyle/>
          <a:p>
            <a:pPr marL="342900" lvl="0" indent="-342900" algn="l" rtl="0">
              <a:spcBef>
                <a:spcPts val="0"/>
              </a:spcBef>
              <a:spcAft>
                <a:spcPts val="0"/>
              </a:spcAft>
              <a:buClr>
                <a:schemeClr val="dk1"/>
              </a:buClr>
              <a:buSzPts val="3200"/>
              <a:buChar char="•"/>
            </a:pPr>
            <a:r>
              <a:rPr lang="en-US"/>
              <a:t>8 demographic questions: gender, age groups, MFA country, nationality (same as officer, EU, non-EU), children, marital status, postings history, same sex/heterosexual</a:t>
            </a:r>
            <a:endParaRPr/>
          </a:p>
          <a:p>
            <a:pPr marL="342900" lvl="0" indent="-342900" algn="l" rtl="0">
              <a:spcBef>
                <a:spcPts val="640"/>
              </a:spcBef>
              <a:spcAft>
                <a:spcPts val="0"/>
              </a:spcAft>
              <a:buClr>
                <a:schemeClr val="dk1"/>
              </a:buClr>
              <a:buSzPts val="3200"/>
              <a:buChar char="•"/>
            </a:pPr>
            <a:r>
              <a:rPr lang="en-US"/>
              <a:t>22 closed questions</a:t>
            </a:r>
            <a:endParaRPr/>
          </a:p>
          <a:p>
            <a:pPr marL="342900" lvl="0" indent="-342900" algn="l" rtl="0">
              <a:spcBef>
                <a:spcPts val="640"/>
              </a:spcBef>
              <a:spcAft>
                <a:spcPts val="0"/>
              </a:spcAft>
              <a:buClr>
                <a:schemeClr val="dk1"/>
              </a:buClr>
              <a:buSzPts val="3200"/>
              <a:buChar char="•"/>
            </a:pPr>
            <a:r>
              <a:rPr lang="en-US"/>
              <a:t>14 allowed for comments</a:t>
            </a:r>
            <a:endParaRPr/>
          </a:p>
          <a:p>
            <a:pPr marL="342900" lvl="0" indent="-342900" algn="l" rtl="0">
              <a:spcBef>
                <a:spcPts val="640"/>
              </a:spcBef>
              <a:spcAft>
                <a:spcPts val="0"/>
              </a:spcAft>
              <a:buClr>
                <a:schemeClr val="dk1"/>
              </a:buClr>
              <a:buSzPts val="3200"/>
              <a:buChar char="•"/>
            </a:pPr>
            <a:r>
              <a:rPr lang="en-US"/>
              <a:t>Themes: relationship, work, family, mental health, homophobia</a:t>
            </a:r>
            <a:endParaRPr/>
          </a:p>
          <a:p>
            <a:pPr marL="342900" lvl="0" indent="-139700" algn="l" rtl="0">
              <a:spcBef>
                <a:spcPts val="640"/>
              </a:spcBef>
              <a:spcAft>
                <a:spcPts val="0"/>
              </a:spcAft>
              <a:buClr>
                <a:schemeClr val="dk1"/>
              </a:buClr>
              <a:buSzPts val="3200"/>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7"/>
          <p:cNvSpPr txBox="1">
            <a:spLocks noGrp="1"/>
          </p:cNvSpPr>
          <p:nvPr>
            <p:ph type="title"/>
          </p:nvPr>
        </p:nvSpPr>
        <p:spPr>
          <a:xfrm>
            <a:off x="457200" y="792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None/>
            </a:pPr>
            <a:r>
              <a:rPr lang="en-US" b="1"/>
              <a:t>Turnout</a:t>
            </a:r>
            <a:endParaRPr b="1"/>
          </a:p>
        </p:txBody>
      </p:sp>
      <p:sp>
        <p:nvSpPr>
          <p:cNvPr id="113" name="Google Shape;113;p17"/>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p>
            <a:pPr marL="342900" lvl="0" indent="0" algn="l" rtl="0">
              <a:spcBef>
                <a:spcPts val="0"/>
              </a:spcBef>
              <a:spcAft>
                <a:spcPts val="0"/>
              </a:spcAft>
              <a:buNone/>
            </a:pPr>
            <a:endParaRPr/>
          </a:p>
          <a:p>
            <a:pPr marL="342900" lvl="0" indent="-342900" algn="l" rtl="0">
              <a:lnSpc>
                <a:spcPct val="115000"/>
              </a:lnSpc>
              <a:spcBef>
                <a:spcPts val="0"/>
              </a:spcBef>
              <a:spcAft>
                <a:spcPts val="0"/>
              </a:spcAft>
              <a:buClr>
                <a:schemeClr val="dk1"/>
              </a:buClr>
              <a:buSzPts val="3200"/>
              <a:buChar char="•"/>
            </a:pPr>
            <a:r>
              <a:rPr lang="en-US"/>
              <a:t>All EUFASA countries took part </a:t>
            </a:r>
            <a:endParaRPr/>
          </a:p>
          <a:p>
            <a:pPr marL="342900" lvl="0" indent="-342900" algn="l" rtl="0">
              <a:lnSpc>
                <a:spcPct val="115000"/>
              </a:lnSpc>
              <a:spcBef>
                <a:spcPts val="640"/>
              </a:spcBef>
              <a:spcAft>
                <a:spcPts val="0"/>
              </a:spcAft>
              <a:buClr>
                <a:schemeClr val="dk1"/>
              </a:buClr>
              <a:buSzPts val="3200"/>
              <a:buChar char="•"/>
            </a:pPr>
            <a:r>
              <a:rPr lang="en-US"/>
              <a:t>Overall 1235 spouses/partners replied</a:t>
            </a:r>
            <a:endParaRPr/>
          </a:p>
          <a:p>
            <a:pPr marL="342900" lvl="0" indent="-342900" algn="l" rtl="0">
              <a:lnSpc>
                <a:spcPct val="115000"/>
              </a:lnSpc>
              <a:spcBef>
                <a:spcPts val="640"/>
              </a:spcBef>
              <a:spcAft>
                <a:spcPts val="0"/>
              </a:spcAft>
              <a:buClr>
                <a:schemeClr val="dk1"/>
              </a:buClr>
              <a:buSzPts val="3200"/>
              <a:buChar char="•"/>
            </a:pPr>
            <a:r>
              <a:rPr lang="en-US"/>
              <a:t>1094 respondents answered all questions</a:t>
            </a:r>
            <a:endParaRPr/>
          </a:p>
          <a:p>
            <a:pPr marL="342900" lvl="0" indent="-342900" algn="l" rtl="0">
              <a:lnSpc>
                <a:spcPct val="115000"/>
              </a:lnSpc>
              <a:spcBef>
                <a:spcPts val="640"/>
              </a:spcBef>
              <a:spcAft>
                <a:spcPts val="0"/>
              </a:spcAft>
              <a:buClr>
                <a:schemeClr val="dk1"/>
              </a:buClr>
              <a:buSzPts val="3200"/>
              <a:buChar char="•"/>
            </a:pPr>
            <a:r>
              <a:rPr lang="en-US"/>
              <a:t>Results not statistically representative but provide strong empirical evidence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Turnout</a:t>
            </a:r>
          </a:p>
        </p:txBody>
      </p:sp>
      <p:sp>
        <p:nvSpPr>
          <p:cNvPr id="3" name="Content Placeholder 2"/>
          <p:cNvSpPr>
            <a:spLocks noGrp="1"/>
          </p:cNvSpPr>
          <p:nvPr>
            <p:ph idx="1"/>
          </p:nvPr>
        </p:nvSpPr>
        <p:spPr>
          <a:xfrm>
            <a:off x="457200" y="1600200"/>
            <a:ext cx="7696200" cy="4525963"/>
          </a:xfrm>
        </p:spPr>
        <p:txBody>
          <a:bodyPr numCol="2"/>
          <a:lstStyle/>
          <a:p>
            <a:r>
              <a:rPr lang="en-US" sz="2000" dirty="0"/>
              <a:t>Austria - 113</a:t>
            </a:r>
          </a:p>
          <a:p>
            <a:r>
              <a:rPr lang="en-US" sz="2000" dirty="0"/>
              <a:t>Belgium - 20</a:t>
            </a:r>
          </a:p>
          <a:p>
            <a:r>
              <a:rPr lang="en-US" sz="2000" dirty="0"/>
              <a:t>Czech Republic - 21</a:t>
            </a:r>
          </a:p>
          <a:p>
            <a:r>
              <a:rPr lang="en-US" sz="2000" dirty="0"/>
              <a:t>Estonia - 30</a:t>
            </a:r>
          </a:p>
          <a:p>
            <a:r>
              <a:rPr lang="hr-HR" sz="2000" dirty="0">
                <a:solidFill>
                  <a:schemeClr val="accent3">
                    <a:lumMod val="50000"/>
                  </a:schemeClr>
                </a:solidFill>
              </a:rPr>
              <a:t>EU - 19</a:t>
            </a:r>
          </a:p>
          <a:p>
            <a:r>
              <a:rPr lang="en-US" sz="2000" dirty="0"/>
              <a:t>Finland - 24</a:t>
            </a:r>
          </a:p>
          <a:p>
            <a:r>
              <a:rPr lang="fr-FR" sz="2000" dirty="0"/>
              <a:t>France - 58</a:t>
            </a:r>
          </a:p>
          <a:p>
            <a:r>
              <a:rPr lang="en-US" sz="2000" dirty="0"/>
              <a:t>Germany - 154</a:t>
            </a:r>
          </a:p>
          <a:p>
            <a:r>
              <a:rPr lang="en-US" sz="2000" dirty="0"/>
              <a:t>Ireland - 94</a:t>
            </a:r>
          </a:p>
          <a:p>
            <a:r>
              <a:rPr lang="cs-CZ" sz="2000" dirty="0">
                <a:solidFill>
                  <a:schemeClr val="accent3">
                    <a:lumMod val="50000"/>
                  </a:schemeClr>
                </a:solidFill>
              </a:rPr>
              <a:t>Italy - 7</a:t>
            </a:r>
          </a:p>
          <a:p>
            <a:r>
              <a:rPr lang="cs-CZ" sz="2000" dirty="0" err="1"/>
              <a:t>Latvia</a:t>
            </a:r>
            <a:r>
              <a:rPr lang="cs-CZ" sz="2000" dirty="0"/>
              <a:t> – 48</a:t>
            </a:r>
          </a:p>
          <a:p>
            <a:r>
              <a:rPr lang="cs-CZ" sz="2000" dirty="0" err="1">
                <a:solidFill>
                  <a:schemeClr val="accent3">
                    <a:lumMod val="50000"/>
                  </a:schemeClr>
                </a:solidFill>
              </a:rPr>
              <a:t>Lithuania</a:t>
            </a:r>
            <a:r>
              <a:rPr lang="cs-CZ" sz="2000" dirty="0">
                <a:solidFill>
                  <a:schemeClr val="accent3">
                    <a:lumMod val="50000"/>
                  </a:schemeClr>
                </a:solidFill>
              </a:rPr>
              <a:t> – 1</a:t>
            </a:r>
          </a:p>
          <a:p>
            <a:r>
              <a:rPr lang="cs-CZ" sz="2000" dirty="0" err="1">
                <a:solidFill>
                  <a:schemeClr val="accent3">
                    <a:lumMod val="50000"/>
                  </a:schemeClr>
                </a:solidFill>
              </a:rPr>
              <a:t>Luxembourg</a:t>
            </a:r>
            <a:r>
              <a:rPr lang="cs-CZ" sz="2000" dirty="0">
                <a:solidFill>
                  <a:schemeClr val="accent3">
                    <a:lumMod val="50000"/>
                  </a:schemeClr>
                </a:solidFill>
              </a:rPr>
              <a:t> – 12</a:t>
            </a:r>
          </a:p>
          <a:p>
            <a:r>
              <a:rPr lang="cs-CZ" sz="2000" dirty="0" err="1">
                <a:solidFill>
                  <a:schemeClr val="accent3">
                    <a:lumMod val="50000"/>
                  </a:schemeClr>
                </a:solidFill>
              </a:rPr>
              <a:t>Poland</a:t>
            </a:r>
            <a:r>
              <a:rPr lang="cs-CZ" sz="2000" dirty="0">
                <a:solidFill>
                  <a:schemeClr val="accent3">
                    <a:lumMod val="50000"/>
                  </a:schemeClr>
                </a:solidFill>
              </a:rPr>
              <a:t> – 8</a:t>
            </a:r>
          </a:p>
          <a:p>
            <a:r>
              <a:rPr lang="cs-CZ" sz="2000" dirty="0"/>
              <a:t>Portugal – 33</a:t>
            </a:r>
          </a:p>
          <a:p>
            <a:r>
              <a:rPr lang="cs-CZ" sz="2000" dirty="0" err="1"/>
              <a:t>Spain</a:t>
            </a:r>
            <a:r>
              <a:rPr lang="cs-CZ" sz="2000" dirty="0"/>
              <a:t> – 85</a:t>
            </a:r>
          </a:p>
          <a:p>
            <a:r>
              <a:rPr lang="cs-CZ" sz="2000" dirty="0" err="1">
                <a:solidFill>
                  <a:schemeClr val="accent3">
                    <a:lumMod val="50000"/>
                  </a:schemeClr>
                </a:solidFill>
              </a:rPr>
              <a:t>Switzerland</a:t>
            </a:r>
            <a:r>
              <a:rPr lang="cs-CZ" sz="2000" dirty="0">
                <a:solidFill>
                  <a:schemeClr val="accent3">
                    <a:lumMod val="50000"/>
                  </a:schemeClr>
                </a:solidFill>
              </a:rPr>
              <a:t> – 5</a:t>
            </a:r>
          </a:p>
          <a:p>
            <a:r>
              <a:rPr lang="cs-CZ" sz="2000" dirty="0"/>
              <a:t>UK – 397</a:t>
            </a:r>
          </a:p>
          <a:p>
            <a:endParaRPr lang="cs-CZ" sz="2000" dirty="0"/>
          </a:p>
          <a:p>
            <a:r>
              <a:rPr lang="cs-CZ" sz="2000" dirty="0" err="1"/>
              <a:t>The</a:t>
            </a:r>
            <a:r>
              <a:rPr lang="cs-CZ" sz="2000" dirty="0"/>
              <a:t> </a:t>
            </a:r>
            <a:r>
              <a:rPr lang="cs-CZ" sz="2000" dirty="0" err="1"/>
              <a:t>Netherlands</a:t>
            </a:r>
            <a:r>
              <a:rPr lang="cs-CZ" sz="2000" dirty="0"/>
              <a:t> - 42</a:t>
            </a:r>
          </a:p>
          <a:p>
            <a:endParaRPr lang="en-US" sz="2000" dirty="0"/>
          </a:p>
        </p:txBody>
      </p:sp>
    </p:spTree>
    <p:extLst>
      <p:ext uri="{BB962C8B-B14F-4D97-AF65-F5344CB8AC3E}">
        <p14:creationId xmlns:p14="http://schemas.microsoft.com/office/powerpoint/2010/main" val="2319027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19"/>
          <p:cNvSpPr txBox="1">
            <a:spLocks noGrp="1"/>
          </p:cNvSpPr>
          <p:nvPr>
            <p:ph type="title"/>
          </p:nvPr>
        </p:nvSpPr>
        <p:spPr>
          <a:xfrm>
            <a:off x="457200" y="742745"/>
            <a:ext cx="8229600" cy="675000"/>
          </a:xfrm>
          <a:prstGeom prst="rect">
            <a:avLst/>
          </a:prstGeom>
        </p:spPr>
        <p:txBody>
          <a:bodyPr spcFirstLastPara="1" wrap="square" lIns="91425" tIns="45700" rIns="91425" bIns="45700" anchor="ctr" anchorCtr="0">
            <a:noAutofit/>
          </a:bodyPr>
          <a:lstStyle/>
          <a:p>
            <a:pPr marL="0" lvl="0" indent="0" algn="ctr" rtl="0">
              <a:spcBef>
                <a:spcPts val="0"/>
              </a:spcBef>
              <a:spcAft>
                <a:spcPts val="0"/>
              </a:spcAft>
              <a:buNone/>
            </a:pPr>
            <a:r>
              <a:rPr lang="en-US" sz="3200" b="1"/>
              <a:t>General Results</a:t>
            </a:r>
            <a:endParaRPr sz="3200" b="1"/>
          </a:p>
        </p:txBody>
      </p:sp>
      <p:sp>
        <p:nvSpPr>
          <p:cNvPr id="126" name="Google Shape;126;p19"/>
          <p:cNvSpPr txBox="1">
            <a:spLocks noGrp="1"/>
          </p:cNvSpPr>
          <p:nvPr>
            <p:ph type="body" idx="1"/>
          </p:nvPr>
        </p:nvSpPr>
        <p:spPr>
          <a:xfrm>
            <a:off x="457200" y="1906375"/>
            <a:ext cx="8229600" cy="4219800"/>
          </a:xfrm>
          <a:prstGeom prst="rect">
            <a:avLst/>
          </a:prstGeom>
        </p:spPr>
        <p:txBody>
          <a:bodyPr spcFirstLastPara="1" wrap="square" lIns="91425" tIns="45700" rIns="91425" bIns="45700" anchor="t" anchorCtr="0">
            <a:noAutofit/>
          </a:bodyPr>
          <a:lstStyle/>
          <a:p>
            <a:pPr marL="342900" lvl="0" indent="-342900" algn="l" rtl="0">
              <a:spcBef>
                <a:spcPts val="0"/>
              </a:spcBef>
              <a:spcAft>
                <a:spcPts val="0"/>
              </a:spcAft>
              <a:buSzPts val="3200"/>
              <a:buChar char="•"/>
            </a:pPr>
            <a:r>
              <a:rPr lang="en-US"/>
              <a:t>Responses overall coherent</a:t>
            </a:r>
            <a:endParaRPr/>
          </a:p>
          <a:p>
            <a:pPr marL="342900" lvl="0" indent="0" algn="l" rtl="0">
              <a:spcBef>
                <a:spcPts val="0"/>
              </a:spcBef>
              <a:spcAft>
                <a:spcPts val="0"/>
              </a:spcAft>
              <a:buNone/>
            </a:pPr>
            <a:endParaRPr/>
          </a:p>
          <a:p>
            <a:pPr marL="342900" lvl="0" indent="-342900" algn="l" rtl="0">
              <a:spcBef>
                <a:spcPts val="0"/>
              </a:spcBef>
              <a:spcAft>
                <a:spcPts val="0"/>
              </a:spcAft>
              <a:buSzPts val="3200"/>
              <a:buChar char="•"/>
            </a:pPr>
            <a:r>
              <a:rPr lang="en-US"/>
              <a:t>In this presentation, we highlight </a:t>
            </a:r>
            <a:r>
              <a:rPr lang="en-US" b="1"/>
              <a:t>extreme values</a:t>
            </a:r>
            <a:r>
              <a:rPr lang="en-US"/>
              <a:t> and </a:t>
            </a:r>
            <a:r>
              <a:rPr lang="en-US" b="1"/>
              <a:t>interesting differences </a:t>
            </a:r>
            <a:r>
              <a:rPr lang="en-US"/>
              <a:t>between countries, age groups or gender</a:t>
            </a:r>
            <a:endParaRPr/>
          </a:p>
          <a:p>
            <a:pPr marL="342900" lvl="0" indent="0" algn="l" rtl="0">
              <a:spcBef>
                <a:spcPts val="0"/>
              </a:spcBef>
              <a:spcAft>
                <a:spcPts val="0"/>
              </a:spcAft>
              <a:buNone/>
            </a:pPr>
            <a:endParaRPr/>
          </a:p>
          <a:p>
            <a:pPr marL="342900" lvl="0" indent="-254000" algn="l" rtl="0">
              <a:spcBef>
                <a:spcPts val="0"/>
              </a:spcBef>
              <a:spcAft>
                <a:spcPts val="0"/>
              </a:spcAft>
              <a:buSzPts val="1800"/>
              <a:buChar char="•"/>
            </a:pPr>
            <a:r>
              <a:rPr lang="en-US"/>
              <a:t>Survey Report </a:t>
            </a:r>
            <a:endParaRPr/>
          </a:p>
          <a:p>
            <a:pPr marL="342900" lvl="0" indent="-254000" algn="l" rtl="0">
              <a:spcBef>
                <a:spcPts val="0"/>
              </a:spcBef>
              <a:spcAft>
                <a:spcPts val="0"/>
              </a:spcAft>
              <a:buSzPts val="1800"/>
              <a:buChar char="•"/>
            </a:pPr>
            <a:r>
              <a:rPr lang="en-US"/>
              <a:t>Academic study with policy recommendations</a:t>
            </a:r>
            <a:endParaRPr/>
          </a:p>
          <a:p>
            <a:pPr marL="0" lvl="0" indent="0" algn="l" rtl="0">
              <a:spcBef>
                <a:spcPts val="0"/>
              </a:spcBef>
              <a:spcAft>
                <a:spcPts val="0"/>
              </a:spcAft>
              <a:buNone/>
            </a:pP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0"/>
          <p:cNvSpPr txBox="1">
            <a:spLocks noGrp="1"/>
          </p:cNvSpPr>
          <p:nvPr>
            <p:ph type="body" idx="1"/>
          </p:nvPr>
        </p:nvSpPr>
        <p:spPr>
          <a:xfrm>
            <a:off x="457200" y="965575"/>
            <a:ext cx="8229600" cy="5545800"/>
          </a:xfrm>
          <a:prstGeom prst="rect">
            <a:avLst/>
          </a:prstGeom>
          <a:noFill/>
          <a:ln>
            <a:noFill/>
          </a:ln>
        </p:spPr>
        <p:txBody>
          <a:bodyPr spcFirstLastPara="1" wrap="square" lIns="91425" tIns="45700" rIns="91425" bIns="45700" anchor="t" anchorCtr="0">
            <a:noAutofit/>
          </a:bodyPr>
          <a:lstStyle/>
          <a:p>
            <a:pPr marL="342900" lvl="0" indent="0" algn="ctr" rtl="0">
              <a:spcBef>
                <a:spcPts val="0"/>
              </a:spcBef>
              <a:spcAft>
                <a:spcPts val="0"/>
              </a:spcAft>
              <a:buNone/>
            </a:pPr>
            <a:r>
              <a:rPr lang="en-US" b="1"/>
              <a:t>Questions 1-8  Demographics</a:t>
            </a:r>
            <a:endParaRPr b="1"/>
          </a:p>
          <a:p>
            <a:pPr marL="342900" lvl="0" indent="0" algn="ctr" rtl="0">
              <a:spcBef>
                <a:spcPts val="0"/>
              </a:spcBef>
              <a:spcAft>
                <a:spcPts val="0"/>
              </a:spcAft>
              <a:buNone/>
            </a:pPr>
            <a:endParaRPr b="1"/>
          </a:p>
          <a:p>
            <a:pPr marL="342900" lvl="0" indent="-342900" algn="l" rtl="0">
              <a:spcBef>
                <a:spcPts val="640"/>
              </a:spcBef>
              <a:spcAft>
                <a:spcPts val="0"/>
              </a:spcAft>
              <a:buClr>
                <a:schemeClr val="dk1"/>
              </a:buClr>
              <a:buSzPts val="3200"/>
              <a:buChar char="•"/>
            </a:pPr>
            <a:r>
              <a:rPr lang="en-US"/>
              <a:t>Female (</a:t>
            </a:r>
            <a:r>
              <a:rPr lang="en-US" b="1">
                <a:solidFill>
                  <a:srgbClr val="FF0000"/>
                </a:solidFill>
              </a:rPr>
              <a:t>74%</a:t>
            </a:r>
            <a:r>
              <a:rPr lang="en-US"/>
              <a:t>)</a:t>
            </a:r>
            <a:endParaRPr/>
          </a:p>
          <a:p>
            <a:pPr marL="342900" lvl="0" indent="-342900" algn="l" rtl="0">
              <a:spcBef>
                <a:spcPts val="640"/>
              </a:spcBef>
              <a:spcAft>
                <a:spcPts val="0"/>
              </a:spcAft>
              <a:buClr>
                <a:schemeClr val="dk1"/>
              </a:buClr>
              <a:buSzPts val="3200"/>
              <a:buChar char="•"/>
            </a:pPr>
            <a:r>
              <a:rPr lang="en-US"/>
              <a:t>36-50 years (</a:t>
            </a:r>
            <a:r>
              <a:rPr lang="en-US" b="1">
                <a:solidFill>
                  <a:srgbClr val="FF0000"/>
                </a:solidFill>
              </a:rPr>
              <a:t>50%</a:t>
            </a:r>
            <a:r>
              <a:rPr lang="en-US"/>
              <a:t>)</a:t>
            </a:r>
            <a:endParaRPr/>
          </a:p>
          <a:p>
            <a:pPr marL="342900" lvl="0" indent="-342900" algn="l" rtl="0">
              <a:spcBef>
                <a:spcPts val="640"/>
              </a:spcBef>
              <a:spcAft>
                <a:spcPts val="0"/>
              </a:spcAft>
              <a:buClr>
                <a:schemeClr val="dk1"/>
              </a:buClr>
              <a:buSzPts val="3200"/>
              <a:buChar char="•"/>
            </a:pPr>
            <a:r>
              <a:rPr lang="en-US"/>
              <a:t>2 or more children (</a:t>
            </a:r>
            <a:r>
              <a:rPr lang="en-US" b="1">
                <a:solidFill>
                  <a:srgbClr val="FF0000"/>
                </a:solidFill>
              </a:rPr>
              <a:t>63%</a:t>
            </a:r>
            <a:r>
              <a:rPr lang="en-US"/>
              <a:t>)</a:t>
            </a:r>
            <a:endParaRPr/>
          </a:p>
          <a:p>
            <a:pPr marL="342900" lvl="0" indent="-342900" algn="l" rtl="0">
              <a:spcBef>
                <a:spcPts val="640"/>
              </a:spcBef>
              <a:spcAft>
                <a:spcPts val="0"/>
              </a:spcAft>
              <a:buClr>
                <a:schemeClr val="dk1"/>
              </a:buClr>
              <a:buSzPts val="3200"/>
              <a:buChar char="•"/>
            </a:pPr>
            <a:r>
              <a:rPr lang="en-US"/>
              <a:t>Married (</a:t>
            </a:r>
            <a:r>
              <a:rPr lang="en-US" b="1">
                <a:solidFill>
                  <a:srgbClr val="FF0000"/>
                </a:solidFill>
              </a:rPr>
              <a:t>90%</a:t>
            </a:r>
            <a:r>
              <a:rPr lang="en-US"/>
              <a:t>)</a:t>
            </a:r>
            <a:endParaRPr/>
          </a:p>
          <a:p>
            <a:pPr marL="342900" lvl="0" indent="-342900" algn="l" rtl="0">
              <a:spcBef>
                <a:spcPts val="640"/>
              </a:spcBef>
              <a:spcAft>
                <a:spcPts val="0"/>
              </a:spcAft>
              <a:buClr>
                <a:schemeClr val="dk1"/>
              </a:buClr>
              <a:buSzPts val="3200"/>
              <a:buChar char="•"/>
            </a:pPr>
            <a:r>
              <a:rPr lang="en-US"/>
              <a:t>Same nationality as MFA officer (</a:t>
            </a:r>
            <a:r>
              <a:rPr lang="en-US" b="1">
                <a:solidFill>
                  <a:srgbClr val="FF0000"/>
                </a:solidFill>
              </a:rPr>
              <a:t>64%</a:t>
            </a:r>
            <a:r>
              <a:rPr lang="en-US"/>
              <a:t>)</a:t>
            </a:r>
            <a:endParaRPr/>
          </a:p>
          <a:p>
            <a:pPr marL="342900" lvl="0" indent="-342900" algn="l" rtl="0">
              <a:spcBef>
                <a:spcPts val="640"/>
              </a:spcBef>
              <a:spcAft>
                <a:spcPts val="0"/>
              </a:spcAft>
              <a:buClr>
                <a:schemeClr val="dk1"/>
              </a:buClr>
              <a:buSzPts val="3200"/>
              <a:buChar char="•"/>
            </a:pPr>
            <a:r>
              <a:rPr lang="en-US"/>
              <a:t>1-5 postings (</a:t>
            </a:r>
            <a:r>
              <a:rPr lang="en-US" b="1">
                <a:solidFill>
                  <a:srgbClr val="FF0000"/>
                </a:solidFill>
              </a:rPr>
              <a:t>83%</a:t>
            </a:r>
            <a:r>
              <a:rPr lang="en-US"/>
              <a:t>)</a:t>
            </a:r>
            <a:endParaRPr/>
          </a:p>
          <a:p>
            <a:pPr marL="342900" lvl="0" indent="-342900" algn="l" rtl="0">
              <a:spcBef>
                <a:spcPts val="640"/>
              </a:spcBef>
              <a:spcAft>
                <a:spcPts val="0"/>
              </a:spcAft>
              <a:buClr>
                <a:schemeClr val="dk1"/>
              </a:buClr>
              <a:buSzPts val="3200"/>
              <a:buChar char="•"/>
            </a:pPr>
            <a:r>
              <a:rPr lang="en-US"/>
              <a:t>In heterosexual relationship (</a:t>
            </a:r>
            <a:r>
              <a:rPr lang="en-US" b="1">
                <a:solidFill>
                  <a:srgbClr val="FF0000"/>
                </a:solidFill>
              </a:rPr>
              <a:t>95%</a:t>
            </a:r>
            <a:r>
              <a:rPr lang="en-US"/>
              <a:t>)</a:t>
            </a:r>
            <a:endParaRPr/>
          </a:p>
          <a:p>
            <a:pPr marL="342900" lvl="0" indent="-139700" algn="l" rtl="0">
              <a:spcBef>
                <a:spcPts val="640"/>
              </a:spcBef>
              <a:spcAft>
                <a:spcPts val="0"/>
              </a:spcAft>
              <a:buClr>
                <a:schemeClr val="dk1"/>
              </a:buClr>
              <a:buSzPts val="3200"/>
              <a:buNone/>
            </a:pP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1"/>
          <p:cNvSpPr txBox="1">
            <a:spLocks noGrp="1"/>
          </p:cNvSpPr>
          <p:nvPr>
            <p:ph type="body" idx="1"/>
          </p:nvPr>
        </p:nvSpPr>
        <p:spPr>
          <a:xfrm>
            <a:off x="457200" y="1600200"/>
            <a:ext cx="8229600" cy="45261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a:p>
          <a:p>
            <a:pPr marL="0" lvl="0" indent="0" algn="l" rtl="0">
              <a:spcBef>
                <a:spcPts val="360"/>
              </a:spcBef>
              <a:spcAft>
                <a:spcPts val="0"/>
              </a:spcAft>
              <a:buNone/>
            </a:pPr>
            <a:endParaRPr/>
          </a:p>
          <a:p>
            <a:pPr marL="0" lvl="0" indent="0" algn="ctr" rtl="0">
              <a:spcBef>
                <a:spcPts val="360"/>
              </a:spcBef>
              <a:spcAft>
                <a:spcPts val="0"/>
              </a:spcAft>
              <a:buNone/>
            </a:pPr>
            <a:r>
              <a:rPr lang="en-US" b="1"/>
              <a:t>2.  MAIN FINDINGS</a:t>
            </a:r>
            <a:endParaRPr b="1"/>
          </a:p>
        </p:txBody>
      </p:sp>
    </p:spTree>
  </p:cSld>
  <p:clrMapOvr>
    <a:masterClrMapping/>
  </p:clrMapOvr>
</p:sld>
</file>

<file path=ppt/theme/theme1.xml><?xml version="1.0" encoding="utf-8"?>
<a:theme xmlns:a="http://schemas.openxmlformats.org/drawingml/2006/main" name="EUFASA  POWERPOINT TEMPLAT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1634</Words>
  <Application>Microsoft Office PowerPoint</Application>
  <PresentationFormat>Ekraaniseanss (4:3)</PresentationFormat>
  <Paragraphs>258</Paragraphs>
  <Slides>27</Slides>
  <Notes>27</Notes>
  <HiddenSlides>0</HiddenSlides>
  <MMClips>0</MMClips>
  <ScaleCrop>false</ScaleCrop>
  <HeadingPairs>
    <vt:vector size="6" baseType="variant">
      <vt:variant>
        <vt:lpstr>Kasutatud fondid</vt:lpstr>
      </vt:variant>
      <vt:variant>
        <vt:i4>2</vt:i4>
      </vt:variant>
      <vt:variant>
        <vt:lpstr>Kujundus</vt:lpstr>
      </vt:variant>
      <vt:variant>
        <vt:i4>1</vt:i4>
      </vt:variant>
      <vt:variant>
        <vt:lpstr>Slaidipealkirjad</vt:lpstr>
      </vt:variant>
      <vt:variant>
        <vt:i4>27</vt:i4>
      </vt:variant>
    </vt:vector>
  </HeadingPairs>
  <TitlesOfParts>
    <vt:vector size="30" baseType="lpstr">
      <vt:lpstr>Arial</vt:lpstr>
      <vt:lpstr>Calibri</vt:lpstr>
      <vt:lpstr>EUFASA  POWERPOINT TEMPLATE</vt:lpstr>
      <vt:lpstr>Working Group on  Partnership Issues</vt:lpstr>
      <vt:lpstr>PowerPointi esitlus</vt:lpstr>
      <vt:lpstr>1. Methodology</vt:lpstr>
      <vt:lpstr>Questions</vt:lpstr>
      <vt:lpstr>Turnout</vt:lpstr>
      <vt:lpstr>Turnout</vt:lpstr>
      <vt:lpstr>General Results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PowerPointi esitlus</vt:lpstr>
      <vt:lpstr> </vt:lpstr>
      <vt:lpstr>PowerPointi esitlus</vt:lpstr>
      <vt:lpstr>PowerPointi esitlus</vt:lpstr>
      <vt:lpstr>PowerPointi esitlus</vt:lpstr>
      <vt:lpstr>PowerPointi esitlus</vt:lpstr>
      <vt:lpstr> Homophobia</vt:lpstr>
      <vt:lpstr>3.  Next steps</vt:lpstr>
      <vt:lpstr>Next Steps (cont.)</vt:lpstr>
      <vt:lpstr>WGPI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Group on  Partnership Issues</dc:title>
  <dc:creator>Lilian P</dc:creator>
  <cp:lastModifiedBy>Lilian P</cp:lastModifiedBy>
  <cp:revision>8</cp:revision>
  <dcterms:modified xsi:type="dcterms:W3CDTF">2022-07-28T17:02:51Z</dcterms:modified>
</cp:coreProperties>
</file>