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304" r:id="rId3"/>
    <p:sldId id="295" r:id="rId4"/>
    <p:sldId id="296" r:id="rId5"/>
    <p:sldId id="283" r:id="rId6"/>
    <p:sldId id="299" r:id="rId7"/>
    <p:sldId id="274" r:id="rId8"/>
    <p:sldId id="290" r:id="rId9"/>
    <p:sldId id="273" r:id="rId10"/>
    <p:sldId id="289" r:id="rId11"/>
    <p:sldId id="275" r:id="rId12"/>
    <p:sldId id="293" r:id="rId13"/>
    <p:sldId id="302" r:id="rId14"/>
    <p:sldId id="303" r:id="rId15"/>
    <p:sldId id="297" r:id="rId16"/>
    <p:sldId id="298" r:id="rId17"/>
    <p:sldId id="278" r:id="rId18"/>
    <p:sldId id="271" r:id="rId19"/>
    <p:sldId id="286" r:id="rId20"/>
    <p:sldId id="272" r:id="rId21"/>
    <p:sldId id="287" r:id="rId22"/>
    <p:sldId id="276" r:id="rId23"/>
    <p:sldId id="288" r:id="rId24"/>
    <p:sldId id="277" r:id="rId25"/>
    <p:sldId id="294" r:id="rId26"/>
    <p:sldId id="279" r:id="rId27"/>
    <p:sldId id="300" r:id="rId28"/>
    <p:sldId id="30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07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A2138-4E97-4E83-902D-2CC69C2F3549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CA98E-CDCA-46C2-9268-6C1EC26306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04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dirty="0"/>
              <a:t>A woman is often forced to return to the sending country before </a:t>
            </a:r>
            <a:r>
              <a:rPr lang="cs-CZ" dirty="0"/>
              <a:t>a 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born</a:t>
            </a:r>
            <a:endParaRPr lang="en-US" dirty="0"/>
          </a:p>
          <a:p>
            <a:pPr fontAlgn="base"/>
            <a:r>
              <a:rPr lang="en-US" dirty="0"/>
              <a:t>In some countries, after </a:t>
            </a:r>
            <a:r>
              <a:rPr lang="cs-CZ" dirty="0" err="1"/>
              <a:t>childbirth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woman</a:t>
            </a:r>
            <a:r>
              <a:rPr lang="cs-CZ" dirty="0"/>
              <a:t> </a:t>
            </a:r>
            <a:r>
              <a:rPr lang="en-US" dirty="0"/>
              <a:t>loses entitlement to an apartment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en-US" dirty="0"/>
              <a:t>to cover</a:t>
            </a:r>
            <a:r>
              <a:rPr lang="cs-CZ" dirty="0"/>
              <a:t> </a:t>
            </a:r>
            <a:r>
              <a:rPr lang="en-US" dirty="0"/>
              <a:t>tuition fees</a:t>
            </a:r>
          </a:p>
          <a:p>
            <a:pPr fontAlgn="base"/>
            <a:r>
              <a:rPr lang="en-US" dirty="0"/>
              <a:t>return after </a:t>
            </a:r>
            <a:r>
              <a:rPr lang="cs-CZ" dirty="0" err="1"/>
              <a:t>childbirth</a:t>
            </a:r>
            <a:r>
              <a:rPr lang="en-US" dirty="0"/>
              <a:t> may be complicated (especially in the Czech Republic after 2 </a:t>
            </a:r>
            <a:r>
              <a:rPr lang="cs-CZ" dirty="0" err="1"/>
              <a:t>or</a:t>
            </a:r>
            <a:r>
              <a:rPr lang="en-US" dirty="0"/>
              <a:t> 3 years</a:t>
            </a:r>
          </a:p>
          <a:p>
            <a:pPr fontAlgn="base"/>
            <a:r>
              <a:rPr lang="en-US" dirty="0"/>
              <a:t>example of the Czech Republic</a:t>
            </a:r>
            <a:r>
              <a:rPr lang="cs-CZ" dirty="0"/>
              <a:t>:</a:t>
            </a:r>
            <a:endParaRPr lang="en-US" dirty="0"/>
          </a:p>
          <a:p>
            <a:pPr lvl="1" fontAlgn="base"/>
            <a:r>
              <a:rPr lang="en-US" dirty="0"/>
              <a:t>The posted diplomatic staff </a:t>
            </a:r>
            <a:r>
              <a:rPr lang="cs-CZ" dirty="0" err="1"/>
              <a:t>is</a:t>
            </a:r>
            <a:r>
              <a:rPr lang="en-US" dirty="0"/>
              <a:t> not systematically provide</a:t>
            </a:r>
            <a:r>
              <a:rPr lang="cs-CZ" dirty="0"/>
              <a:t>d </a:t>
            </a:r>
            <a:r>
              <a:rPr lang="cs-CZ" dirty="0" err="1"/>
              <a:t>with</a:t>
            </a:r>
            <a:r>
              <a:rPr lang="en-US" dirty="0"/>
              <a:t> paid preventive medical care during pregnancy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en-US" dirty="0"/>
              <a:t>during </a:t>
            </a:r>
            <a:r>
              <a:rPr lang="cs-CZ" dirty="0" err="1"/>
              <a:t>childbirth</a:t>
            </a:r>
            <a:r>
              <a:rPr lang="en-US" dirty="0"/>
              <a:t> (except for the</a:t>
            </a:r>
            <a:r>
              <a:rPr lang="cs-CZ" dirty="0"/>
              <a:t> </a:t>
            </a:r>
            <a:r>
              <a:rPr lang="cs-CZ" dirty="0" err="1"/>
              <a:t>paid</a:t>
            </a:r>
            <a:r>
              <a:rPr lang="cs-CZ" dirty="0"/>
              <a:t> </a:t>
            </a:r>
            <a:r>
              <a:rPr lang="cs-CZ" dirty="0" err="1"/>
              <a:t>flight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employer</a:t>
            </a:r>
            <a:r>
              <a:rPr lang="en-US" dirty="0"/>
              <a:t>. No care for the newborn is also covered. If a woman decides despite her pregnancy and during her maternity leave to stay abroad, </a:t>
            </a:r>
            <a:r>
              <a:rPr lang="cs-CZ" dirty="0"/>
              <a:t>t</a:t>
            </a:r>
            <a:r>
              <a:rPr lang="en-US" dirty="0"/>
              <a:t>here is a discontinuation of the tuition fee for the other children of the employee and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the </a:t>
            </a:r>
            <a:r>
              <a:rPr lang="cs-CZ" dirty="0"/>
              <a:t>c</a:t>
            </a:r>
            <a:r>
              <a:rPr lang="en-US" dirty="0" err="1"/>
              <a:t>ontribution</a:t>
            </a:r>
            <a:r>
              <a:rPr lang="en-US" dirty="0"/>
              <a:t> to the accompanying spouse or partner.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CA98E-CDCA-46C2-9268-6C1EC263064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24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CA98E-CDCA-46C2-9268-6C1EC263064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5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4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61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25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8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021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68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0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35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23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51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5E817C2-F0B8-4791-AD87-C675FF049307}" type="datetimeFigureOut">
              <a:rPr lang="cs-CZ" smtClean="0"/>
              <a:t>10.08.2022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42C4B1E-220D-44B7-9A94-94C96EE97A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0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6C792-8F35-42AF-9D52-734E0728B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234" y="1265562"/>
            <a:ext cx="9659983" cy="2767102"/>
          </a:xfrm>
        </p:spPr>
        <p:txBody>
          <a:bodyPr>
            <a:normAutofit/>
          </a:bodyPr>
          <a:lstStyle/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b="1" dirty="0"/>
              <a:t> </a:t>
            </a:r>
            <a:r>
              <a:rPr lang="cs-CZ" b="1" dirty="0" err="1"/>
              <a:t>projetcts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overview</a:t>
            </a:r>
            <a:r>
              <a:rPr lang="cs-CZ" b="1" dirty="0"/>
              <a:t> and </a:t>
            </a:r>
            <a:r>
              <a:rPr lang="cs-CZ" b="1" dirty="0" err="1"/>
              <a:t>results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C1EB4-7C29-4CFE-AB16-17AB88D21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Mgr. Kateřina Kočí, Ph.D.</a:t>
            </a:r>
          </a:p>
          <a:p>
            <a:r>
              <a:rPr lang="cs-CZ" dirty="0"/>
              <a:t>Institute </a:t>
            </a:r>
            <a:r>
              <a:rPr lang="cs-CZ" dirty="0" err="1"/>
              <a:t>of</a:t>
            </a:r>
            <a:r>
              <a:rPr lang="cs-CZ" dirty="0"/>
              <a:t> International Relations in Prague</a:t>
            </a:r>
          </a:p>
        </p:txBody>
      </p:sp>
    </p:spTree>
    <p:extLst>
      <p:ext uri="{BB962C8B-B14F-4D97-AF65-F5344CB8AC3E}">
        <p14:creationId xmlns:p14="http://schemas.microsoft.com/office/powerpoint/2010/main" val="359692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F5B95EE-3EC9-48C2-B2FC-F43E937EE9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516002"/>
              </p:ext>
            </p:extLst>
          </p:nvPr>
        </p:nvGraphicFramePr>
        <p:xfrm>
          <a:off x="1659117" y="771239"/>
          <a:ext cx="9668068" cy="4927202"/>
        </p:xfrm>
        <a:graphic>
          <a:graphicData uri="http://schemas.openxmlformats.org/drawingml/2006/table">
            <a:tbl>
              <a:tblPr firstRow="1" firstCol="1" bandRow="1"/>
              <a:tblGrid>
                <a:gridCol w="1616346">
                  <a:extLst>
                    <a:ext uri="{9D8B030D-6E8A-4147-A177-3AD203B41FA5}">
                      <a16:colId xmlns:a16="http://schemas.microsoft.com/office/drawing/2014/main" val="2610327493"/>
                    </a:ext>
                  </a:extLst>
                </a:gridCol>
                <a:gridCol w="3295019">
                  <a:extLst>
                    <a:ext uri="{9D8B030D-6E8A-4147-A177-3AD203B41FA5}">
                      <a16:colId xmlns:a16="http://schemas.microsoft.com/office/drawing/2014/main" val="3813930508"/>
                    </a:ext>
                  </a:extLst>
                </a:gridCol>
                <a:gridCol w="2109494">
                  <a:extLst>
                    <a:ext uri="{9D8B030D-6E8A-4147-A177-3AD203B41FA5}">
                      <a16:colId xmlns:a16="http://schemas.microsoft.com/office/drawing/2014/main" val="2741488580"/>
                    </a:ext>
                  </a:extLst>
                </a:gridCol>
                <a:gridCol w="2647209">
                  <a:extLst>
                    <a:ext uri="{9D8B030D-6E8A-4147-A177-3AD203B41FA5}">
                      <a16:colId xmlns:a16="http://schemas.microsoft.com/office/drawing/2014/main" val="2378820755"/>
                    </a:ext>
                  </a:extLst>
                </a:gridCol>
              </a:tblGrid>
              <a:tr h="1544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including accident insurance, partial reimbursement of premium health insurance (only for unemployed partners, partners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ontribution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pension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(up to EUR 200)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181397"/>
                  </a:ext>
                </a:extLst>
              </a:tr>
              <a:tr h="46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spouses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spouses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spouses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they do not work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224420"/>
                  </a:ext>
                </a:extLst>
              </a:tr>
              <a:tr h="46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partly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depends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salary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partly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depends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salary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229223"/>
                  </a:ext>
                </a:extLst>
              </a:tr>
              <a:tr h="703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Entitlement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compensation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lost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pension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6600 CHF)</a:t>
                      </a: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17986"/>
                  </a:ext>
                </a:extLst>
              </a:tr>
              <a:tr h="14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but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exceptions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Refund of contributions paid to the public pension system for a period abroad, up to approximately EUR 3250 per year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49" marR="660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3462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7" name="Náhled snímku 6">
                <a:extLst>
                  <a:ext uri="{FF2B5EF4-FFF2-40B4-BE49-F238E27FC236}">
                    <a16:creationId xmlns:a16="http://schemas.microsoft.com/office/drawing/2014/main" id="{AC96D04D-4766-45AB-A0F9-6CDDF61D2F7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9712143"/>
                  </p:ext>
                </p:extLst>
              </p:nvPr>
            </p:nvGraphicFramePr>
            <p:xfrm>
              <a:off x="-2551787" y="4003640"/>
              <a:ext cx="3048000" cy="1714500"/>
            </p:xfrm>
            <a:graphic>
              <a:graphicData uri="http://schemas.microsoft.com/office/powerpoint/2016/slidezoom">
                <pslz:sldZm>
                  <pslz:sldZmObj sldId="289" cId="579124212">
                    <pslz:zmPr id="{295928A6-80F9-447F-933F-A3700F506EB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Náhled snímku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C96D04D-4766-45AB-A0F9-6CDDF61D2F7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551787" y="400364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912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8730" y="273377"/>
            <a:ext cx="10916239" cy="509048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institution's relationship with children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D623FD5-2DA8-446F-8836-A14817EB7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42146"/>
              </p:ext>
            </p:extLst>
          </p:nvPr>
        </p:nvGraphicFramePr>
        <p:xfrm>
          <a:off x="437855" y="1017389"/>
          <a:ext cx="11585540" cy="5901550"/>
        </p:xfrm>
        <a:graphic>
          <a:graphicData uri="http://schemas.openxmlformats.org/drawingml/2006/table">
            <a:tbl>
              <a:tblPr firstRow="1" firstCol="1" bandRow="1"/>
              <a:tblGrid>
                <a:gridCol w="1734532">
                  <a:extLst>
                    <a:ext uri="{9D8B030D-6E8A-4147-A177-3AD203B41FA5}">
                      <a16:colId xmlns:a16="http://schemas.microsoft.com/office/drawing/2014/main" val="30034302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11441766"/>
                    </a:ext>
                  </a:extLst>
                </a:gridCol>
                <a:gridCol w="2300140">
                  <a:extLst>
                    <a:ext uri="{9D8B030D-6E8A-4147-A177-3AD203B41FA5}">
                      <a16:colId xmlns:a16="http://schemas.microsoft.com/office/drawing/2014/main" val="63794450"/>
                    </a:ext>
                  </a:extLst>
                </a:gridCol>
                <a:gridCol w="4807668">
                  <a:extLst>
                    <a:ext uri="{9D8B030D-6E8A-4147-A177-3AD203B41FA5}">
                      <a16:colId xmlns:a16="http://schemas.microsoft.com/office/drawing/2014/main" val="3200481276"/>
                    </a:ext>
                  </a:extLst>
                </a:gridCol>
              </a:tblGrid>
              <a:tr h="182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Tuition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fees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679623"/>
                  </a:ext>
                </a:extLst>
              </a:tr>
              <a:tr h="182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restrictions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nurseries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26774"/>
                  </a:ext>
                </a:extLst>
              </a:tr>
              <a:tr h="7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 full up to 18 years old, the kindergarten is reimbursed up to a level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similar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pre-school establishment in Finland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financed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by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365035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part of the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abroad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07471"/>
                  </a:ext>
                </a:extLst>
              </a:tr>
              <a:tr h="570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 full,  a formal agreement with the school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necessary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 pre-school if both parents work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640188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 full, the preference of attending German school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102343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paid in full, preference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attending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Polish school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293358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fully in the case of attendance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German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only the last year in kindergarten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47668"/>
                  </a:ext>
                </a:extLst>
              </a:tr>
              <a:tr h="182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until the end of secondary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school (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until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old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a refund of 70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the tuition fee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378953"/>
                  </a:ext>
                </a:extLst>
              </a:tr>
              <a:tr h="7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 part - scholarships, reimbursement of language courses,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partial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international schools after returning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025207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 full, the preference of the school in one of the Swiss national languages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248412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supplementary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help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up to 56,000 USD / year, the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school,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books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tutoring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942130"/>
                  </a:ext>
                </a:extLst>
              </a:tr>
              <a:tr h="570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including kindergarten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58" marR="28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274210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1CDCA5C8-815C-4A98-8C48-AE31A3E5D425}"/>
              </a:ext>
            </a:extLst>
          </p:cNvPr>
          <p:cNvSpPr txBox="1"/>
          <p:nvPr/>
        </p:nvSpPr>
        <p:spPr>
          <a:xfrm>
            <a:off x="437855" y="734585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102218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6158C-F84F-4AB8-85EA-DF052046A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Best </a:t>
            </a:r>
            <a:r>
              <a:rPr lang="cs-CZ" dirty="0" err="1"/>
              <a:t>practices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E5874C-E9CA-4C2C-B95C-276B6B2A1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Finland</a:t>
            </a:r>
            <a:r>
              <a:rPr lang="cs-CZ" dirty="0"/>
              <a:t> – pension </a:t>
            </a:r>
            <a:r>
              <a:rPr lang="cs-CZ" dirty="0" err="1"/>
              <a:t>system</a:t>
            </a:r>
            <a:endParaRPr lang="cs-CZ" dirty="0"/>
          </a:p>
          <a:p>
            <a:r>
              <a:rPr lang="cs-CZ" dirty="0" err="1"/>
              <a:t>Estonia</a:t>
            </a:r>
            <a:r>
              <a:rPr lang="cs-CZ" dirty="0"/>
              <a:t> (</a:t>
            </a:r>
            <a:r>
              <a:rPr lang="cs-CZ" dirty="0" err="1"/>
              <a:t>Poland</a:t>
            </a:r>
            <a:r>
              <a:rPr lang="cs-CZ" dirty="0"/>
              <a:t>) – </a:t>
            </a:r>
            <a:r>
              <a:rPr lang="cs-CZ" dirty="0" err="1"/>
              <a:t>Official</a:t>
            </a:r>
            <a:r>
              <a:rPr lang="cs-CZ" dirty="0"/>
              <a:t> status</a:t>
            </a:r>
          </a:p>
          <a:p>
            <a:r>
              <a:rPr lang="cs-CZ" dirty="0" err="1"/>
              <a:t>Austria</a:t>
            </a:r>
            <a:r>
              <a:rPr lang="cs-CZ" dirty="0"/>
              <a:t>, </a:t>
            </a:r>
            <a:r>
              <a:rPr lang="cs-CZ" dirty="0" err="1"/>
              <a:t>Switzerland</a:t>
            </a:r>
            <a:r>
              <a:rPr lang="cs-CZ" dirty="0"/>
              <a:t> - </a:t>
            </a:r>
            <a:r>
              <a:rPr lang="cs-CZ" dirty="0" err="1"/>
              <a:t>Jobsharing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128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1FCDA-9F65-48A5-94E5-20611D0F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8564E-7FCD-421A-A4E7-E7AF3FE7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" y="2336386"/>
            <a:ext cx="11670384" cy="42199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err="1"/>
              <a:t>Families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diplomats</a:t>
            </a:r>
            <a:r>
              <a:rPr lang="cs-CZ" b="1" dirty="0"/>
              <a:t> and </a:t>
            </a:r>
            <a:r>
              <a:rPr lang="cs-CZ" b="1" dirty="0" err="1"/>
              <a:t>their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endParaRPr lang="cs-CZ" b="1" dirty="0"/>
          </a:p>
          <a:p>
            <a:r>
              <a:rPr lang="en-US" dirty="0"/>
              <a:t>Set up an internal vision of family policy and family support, including foreign missions</a:t>
            </a:r>
          </a:p>
          <a:p>
            <a:r>
              <a:rPr lang="en-US" dirty="0"/>
              <a:t>Create a family insurance program that would allow insurance at least on a basic level</a:t>
            </a:r>
          </a:p>
          <a:p>
            <a:r>
              <a:rPr lang="en-US" dirty="0"/>
              <a:t>Create and update Health Care Guide for individual destinations</a:t>
            </a:r>
          </a:p>
          <a:p>
            <a:r>
              <a:rPr lang="en-US" dirty="0"/>
              <a:t>Enable ambassador‘s </a:t>
            </a:r>
            <a:r>
              <a:rPr lang="cs-CZ" dirty="0" err="1"/>
              <a:t>wives</a:t>
            </a:r>
            <a:r>
              <a:rPr lang="en-US" dirty="0"/>
              <a:t> and ambassador's husband to work during a foreign mission or create a special statute to compensate </a:t>
            </a:r>
            <a:r>
              <a:rPr lang="cs-CZ" dirty="0"/>
              <a:t>such </a:t>
            </a:r>
            <a:r>
              <a:rPr lang="en-US" dirty="0"/>
              <a:t>discrimination in the labor market</a:t>
            </a:r>
          </a:p>
          <a:p>
            <a:r>
              <a:rPr lang="cs-CZ" dirty="0"/>
              <a:t>Set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status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spouses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diplomats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MFA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Ministry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en-US" dirty="0"/>
              <a:t> conclude a contract with individual family members and they will be entitled to receive compensation separately - the MFA will send them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en-US" dirty="0"/>
              <a:t> to their bank account.</a:t>
            </a:r>
          </a:p>
          <a:p>
            <a:r>
              <a:rPr lang="en-US" dirty="0"/>
              <a:t>Conclude an agreement between the MFA and other state authorities to allow their employees to accompany their spouses or partners at a </a:t>
            </a:r>
            <a:r>
              <a:rPr lang="cs-CZ" dirty="0" err="1"/>
              <a:t>mission</a:t>
            </a:r>
            <a:r>
              <a:rPr lang="cs-CZ" dirty="0"/>
              <a:t>, </a:t>
            </a:r>
            <a:r>
              <a:rPr lang="en-US" dirty="0"/>
              <a:t>they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en-US" dirty="0"/>
              <a:t>take unpaid leave during the </a:t>
            </a:r>
            <a:r>
              <a:rPr lang="cs-CZ" dirty="0" err="1"/>
              <a:t>mission</a:t>
            </a:r>
            <a:r>
              <a:rPr lang="en-US" dirty="0"/>
              <a:t> and then return to the position .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uthorize</a:t>
            </a:r>
            <a:r>
              <a:rPr lang="en-US" dirty="0"/>
              <a:t> a person selected from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en-US" dirty="0"/>
              <a:t> who would be responsible for informing family members, what rules in that country apply to the employment of foreigners. On larger missions, create a so-called liaison officer.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606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7B9D8-B72B-4503-9F6F-A78AF86B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33FA08-B270-41DD-8BD3-8905E073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8883" y="2562630"/>
            <a:ext cx="8754233" cy="410212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Create and keep up-to-date a list of places for individual </a:t>
            </a:r>
            <a:r>
              <a:rPr lang="cs-CZ" dirty="0" err="1"/>
              <a:t>missions</a:t>
            </a:r>
            <a:r>
              <a:rPr lang="en-US" dirty="0"/>
              <a:t> that family members can apply for.</a:t>
            </a:r>
          </a:p>
          <a:p>
            <a:r>
              <a:rPr lang="en-US" dirty="0"/>
              <a:t>Conclude</a:t>
            </a:r>
            <a:r>
              <a:rPr lang="cs-CZ" dirty="0"/>
              <a:t> </a:t>
            </a:r>
            <a:r>
              <a:rPr lang="cs-CZ" dirty="0" err="1"/>
              <a:t>agreements</a:t>
            </a:r>
            <a:r>
              <a:rPr lang="en-US" dirty="0"/>
              <a:t> with partner countries or multinational companies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employment</a:t>
            </a:r>
            <a:r>
              <a:rPr lang="en-US" dirty="0"/>
              <a:t> (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en-US" dirty="0"/>
              <a:t>France, US, UK).</a:t>
            </a:r>
          </a:p>
          <a:p>
            <a:r>
              <a:rPr lang="en-US" dirty="0"/>
              <a:t>Allow family members to attend language courses before and during the </a:t>
            </a:r>
            <a:r>
              <a:rPr lang="cs-CZ" dirty="0" err="1"/>
              <a:t>mission</a:t>
            </a:r>
            <a:r>
              <a:rPr lang="en-US" dirty="0"/>
              <a:t> to make it easier for them to seek employment in a foreign country.</a:t>
            </a:r>
            <a:endParaRPr lang="cs-CZ" dirty="0"/>
          </a:p>
          <a:p>
            <a:r>
              <a:rPr lang="cs-CZ" dirty="0" err="1"/>
              <a:t>Pay</a:t>
            </a:r>
            <a:r>
              <a:rPr lang="en-US" dirty="0"/>
              <a:t> tuition to the children of employees on foreign missions in full.</a:t>
            </a:r>
          </a:p>
          <a:p>
            <a:r>
              <a:rPr lang="en-US" dirty="0"/>
              <a:t>Ensure the linguistic continuity of</a:t>
            </a:r>
            <a:r>
              <a:rPr lang="cs-CZ" dirty="0"/>
              <a:t> </a:t>
            </a:r>
            <a:r>
              <a:rPr lang="en-US" dirty="0"/>
              <a:t>children of</a:t>
            </a:r>
            <a:r>
              <a:rPr lang="cs-CZ" dirty="0"/>
              <a:t> </a:t>
            </a:r>
            <a:r>
              <a:rPr lang="cs-CZ" dirty="0" err="1"/>
              <a:t>diplomats</a:t>
            </a:r>
            <a:r>
              <a:rPr lang="en-US" dirty="0"/>
              <a:t> in foreign missions and cover the financial costs involved.</a:t>
            </a:r>
          </a:p>
          <a:p>
            <a:pPr lvl="1"/>
            <a:r>
              <a:rPr lang="en-US" dirty="0"/>
              <a:t>Ensure courses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native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en-US" dirty="0"/>
              <a:t> for children of </a:t>
            </a:r>
            <a:r>
              <a:rPr lang="cs-CZ" dirty="0" err="1"/>
              <a:t>diplomats</a:t>
            </a:r>
            <a:r>
              <a:rPr lang="cs-CZ" dirty="0"/>
              <a:t> </a:t>
            </a:r>
            <a:r>
              <a:rPr lang="en-US" dirty="0"/>
              <a:t>in foreign missions taught by family members. </a:t>
            </a:r>
            <a:r>
              <a:rPr lang="cs-CZ" dirty="0"/>
              <a:t>Try to m</a:t>
            </a:r>
            <a:r>
              <a:rPr lang="en-US" dirty="0" err="1"/>
              <a:t>otivate</a:t>
            </a:r>
            <a:r>
              <a:rPr lang="en-US" dirty="0"/>
              <a:t> family members to make a pedagogical minimum and to teach </a:t>
            </a:r>
            <a:r>
              <a:rPr lang="cs-CZ" dirty="0" err="1"/>
              <a:t>native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en-US" dirty="0"/>
              <a:t> on foreign missions</a:t>
            </a:r>
            <a:r>
              <a:rPr lang="cs-CZ" dirty="0"/>
              <a:t>,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paid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Ministry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Allow children to attend an individual half-year course of language spoken in the country of posting so they can integrate faster and more easily into a new environment.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854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4FDF5-30AB-4046-86AC-8B31593A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Relations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ministry and diplomat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76414B-EAAE-48D9-9383-47EF9B7FA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Women</a:t>
            </a:r>
            <a:r>
              <a:rPr lang="cs-CZ" b="1" dirty="0"/>
              <a:t> in </a:t>
            </a:r>
            <a:r>
              <a:rPr lang="cs-CZ" b="1" dirty="0" err="1"/>
              <a:t>diplomacy</a:t>
            </a:r>
            <a:r>
              <a:rPr lang="cs-CZ" b="1" dirty="0"/>
              <a:t> (Gender </a:t>
            </a:r>
            <a:r>
              <a:rPr lang="cs-CZ" b="1" dirty="0" err="1"/>
              <a:t>equality</a:t>
            </a:r>
            <a:r>
              <a:rPr lang="cs-CZ" b="1" dirty="0"/>
              <a:t> </a:t>
            </a:r>
            <a:r>
              <a:rPr lang="cs-CZ" b="1" dirty="0" err="1"/>
              <a:t>issues</a:t>
            </a:r>
            <a:r>
              <a:rPr lang="cs-CZ" b="1" dirty="0"/>
              <a:t>)</a:t>
            </a:r>
          </a:p>
          <a:p>
            <a:pPr lvl="1"/>
            <a:r>
              <a:rPr lang="cs-CZ" dirty="0" err="1"/>
              <a:t>Woman</a:t>
            </a:r>
            <a:r>
              <a:rPr lang="cs-CZ" dirty="0"/>
              <a:t> as a </a:t>
            </a:r>
            <a:r>
              <a:rPr lang="cs-CZ" dirty="0" err="1"/>
              <a:t>homemaker</a:t>
            </a:r>
            <a:endParaRPr lang="cs-CZ" dirty="0"/>
          </a:p>
          <a:p>
            <a:pPr lvl="1"/>
            <a:r>
              <a:rPr lang="cs-CZ" dirty="0" err="1"/>
              <a:t>Woman</a:t>
            </a:r>
            <a:r>
              <a:rPr lang="cs-CZ" dirty="0"/>
              <a:t> </a:t>
            </a:r>
            <a:r>
              <a:rPr lang="cs-CZ" dirty="0" err="1"/>
              <a:t>unsuitable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diplomat </a:t>
            </a:r>
            <a:r>
              <a:rPr lang="cs-CZ" dirty="0" err="1"/>
              <a:t>position</a:t>
            </a:r>
            <a:r>
              <a:rPr lang="cs-CZ" dirty="0"/>
              <a:t> - s</a:t>
            </a:r>
            <a:r>
              <a:rPr lang="en-US" dirty="0" err="1"/>
              <a:t>tereotypes</a:t>
            </a:r>
            <a:r>
              <a:rPr lang="en-US" dirty="0"/>
              <a:t> - (woman unable to make decisions, lead, guided by emotions, etc.)</a:t>
            </a:r>
            <a:endParaRPr lang="cs-CZ" dirty="0"/>
          </a:p>
          <a:p>
            <a:pPr lvl="1"/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</a:t>
            </a:r>
            <a:r>
              <a:rPr lang="en-US" dirty="0" err="1"/>
              <a:t>asc</a:t>
            </a:r>
            <a:r>
              <a:rPr lang="cs-CZ" dirty="0" err="1"/>
              <a:t>uline</a:t>
            </a:r>
            <a:r>
              <a:rPr lang="en-US" dirty="0"/>
              <a:t> language</a:t>
            </a:r>
            <a:endParaRPr lang="cs-CZ" dirty="0"/>
          </a:p>
          <a:p>
            <a:pPr lvl="1"/>
            <a:r>
              <a:rPr lang="cs-CZ" dirty="0"/>
              <a:t>Gender </a:t>
            </a:r>
            <a:r>
              <a:rPr lang="cs-CZ" dirty="0" err="1"/>
              <a:t>positions</a:t>
            </a:r>
            <a:r>
              <a:rPr lang="cs-CZ" dirty="0"/>
              <a:t> (</a:t>
            </a:r>
            <a:r>
              <a:rPr lang="cs-CZ" dirty="0" err="1"/>
              <a:t>minister</a:t>
            </a:r>
            <a:r>
              <a:rPr lang="cs-CZ" dirty="0"/>
              <a:t>/</a:t>
            </a:r>
            <a:r>
              <a:rPr lang="cs-CZ" dirty="0" err="1"/>
              <a:t>secretary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Representation of men and women - </a:t>
            </a:r>
            <a:r>
              <a:rPr lang="cs-CZ" dirty="0"/>
              <a:t>c</a:t>
            </a:r>
            <a:r>
              <a:rPr lang="en-US" dirty="0" err="1"/>
              <a:t>areer</a:t>
            </a:r>
            <a:r>
              <a:rPr lang="en-US" dirty="0"/>
              <a:t> growth</a:t>
            </a:r>
            <a:r>
              <a:rPr lang="cs-CZ" dirty="0"/>
              <a:t> limited</a:t>
            </a:r>
          </a:p>
          <a:p>
            <a:pPr marL="2286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325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A9059-CFCB-4B71-B37F-76165A68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Relations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ministry and diplomat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116A8E-456B-4AB6-B084-0E9CD892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Adaptation</a:t>
            </a:r>
            <a:r>
              <a:rPr lang="cs-CZ" dirty="0"/>
              <a:t> to </a:t>
            </a:r>
            <a:r>
              <a:rPr lang="en-US" dirty="0"/>
              <a:t>a new environment,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culture</a:t>
            </a:r>
            <a:r>
              <a:rPr lang="cs-CZ" dirty="0"/>
              <a:t> ( in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en-US" dirty="0"/>
              <a:t>separation </a:t>
            </a:r>
            <a:r>
              <a:rPr lang="cs-CZ" dirty="0" err="1"/>
              <a:t>from</a:t>
            </a:r>
            <a:r>
              <a:rPr lang="en-US" dirty="0"/>
              <a:t> the family</a:t>
            </a:r>
            <a:r>
              <a:rPr lang="cs-CZ" dirty="0"/>
              <a:t>)</a:t>
            </a:r>
          </a:p>
          <a:p>
            <a:r>
              <a:rPr lang="cs-CZ" dirty="0" err="1"/>
              <a:t>Insecurity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h</a:t>
            </a:r>
            <a:r>
              <a:rPr lang="en-US" dirty="0" err="1"/>
              <a:t>ealth</a:t>
            </a:r>
            <a:r>
              <a:rPr lang="en-US" dirty="0"/>
              <a:t> care and reimbursement of medical expenses</a:t>
            </a:r>
            <a:r>
              <a:rPr lang="cs-CZ" dirty="0"/>
              <a:t> and limited i</a:t>
            </a:r>
            <a:r>
              <a:rPr lang="en-US" dirty="0" err="1"/>
              <a:t>nsurance</a:t>
            </a:r>
            <a:r>
              <a:rPr lang="en-US" dirty="0"/>
              <a:t> (Pension Insurance, Accident Insurance, Life Insurance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r>
              <a:rPr lang="cs-CZ" dirty="0"/>
              <a:t>Childbirth/Maternity </a:t>
            </a:r>
            <a:r>
              <a:rPr lang="cs-CZ" dirty="0" err="1"/>
              <a:t>leave</a:t>
            </a:r>
            <a:r>
              <a:rPr lang="cs-CZ" dirty="0"/>
              <a:t>/</a:t>
            </a:r>
            <a:r>
              <a:rPr lang="cs-CZ" dirty="0" err="1"/>
              <a:t>Parental</a:t>
            </a:r>
            <a:r>
              <a:rPr lang="cs-CZ" dirty="0"/>
              <a:t> </a:t>
            </a:r>
            <a:r>
              <a:rPr lang="cs-CZ" dirty="0" err="1"/>
              <a:t>leave</a:t>
            </a:r>
            <a:endParaRPr lang="cs-CZ" dirty="0"/>
          </a:p>
          <a:p>
            <a:r>
              <a:rPr lang="cs-CZ" dirty="0"/>
              <a:t>Limited f</a:t>
            </a:r>
            <a:r>
              <a:rPr lang="en-US" dirty="0" err="1"/>
              <a:t>lexible</a:t>
            </a:r>
            <a:r>
              <a:rPr lang="en-US" dirty="0"/>
              <a:t> forms of work</a:t>
            </a:r>
            <a:r>
              <a:rPr lang="cs-CZ" dirty="0"/>
              <a:t> (</a:t>
            </a:r>
            <a:r>
              <a:rPr lang="cs-CZ" dirty="0" err="1"/>
              <a:t>dependent</a:t>
            </a:r>
            <a:r>
              <a:rPr lang="cs-CZ" dirty="0"/>
              <a:t> on e</a:t>
            </a:r>
            <a:r>
              <a:rPr lang="en-US" dirty="0" err="1"/>
              <a:t>mbass</a:t>
            </a:r>
            <a:r>
              <a:rPr lang="cs-CZ" dirty="0" err="1"/>
              <a:t>ies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cs-CZ" dirty="0"/>
              <a:t>e, </a:t>
            </a:r>
            <a:r>
              <a:rPr lang="cs-CZ" dirty="0" err="1"/>
              <a:t>etc</a:t>
            </a:r>
            <a:r>
              <a:rPr lang="cs-CZ" dirty="0"/>
              <a:t>.)</a:t>
            </a:r>
            <a:endParaRPr lang="en-US" dirty="0"/>
          </a:p>
          <a:p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</a:t>
            </a:r>
            <a:r>
              <a:rPr lang="en-US" dirty="0" err="1"/>
              <a:t>dditional</a:t>
            </a:r>
            <a:r>
              <a:rPr lang="en-US" dirty="0"/>
              <a:t> bonuses </a:t>
            </a:r>
            <a:r>
              <a:rPr lang="cs-CZ" dirty="0"/>
              <a:t>(</a:t>
            </a:r>
            <a:r>
              <a:rPr lang="en-US" dirty="0"/>
              <a:t>accommodation</a:t>
            </a:r>
            <a:r>
              <a:rPr lang="cs-CZ" dirty="0"/>
              <a:t>, </a:t>
            </a:r>
            <a:r>
              <a:rPr lang="cs-CZ" dirty="0" err="1"/>
              <a:t>allowance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moving</a:t>
            </a:r>
            <a:r>
              <a:rPr lang="en-US" dirty="0"/>
              <a:t> and </a:t>
            </a:r>
            <a:r>
              <a:rPr lang="en-US" dirty="0" err="1"/>
              <a:t>othe</a:t>
            </a:r>
            <a:r>
              <a:rPr lang="cs-CZ" dirty="0" err="1"/>
              <a:t>rs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442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4148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200" dirty="0" err="1"/>
              <a:t>Equal</a:t>
            </a:r>
            <a:r>
              <a:rPr lang="cs-CZ" sz="3200" dirty="0"/>
              <a:t> </a:t>
            </a:r>
            <a:r>
              <a:rPr lang="cs-CZ" sz="3200" dirty="0" err="1"/>
              <a:t>representation</a:t>
            </a:r>
            <a:r>
              <a:rPr lang="cs-CZ" sz="3200" dirty="0"/>
              <a:t> in management </a:t>
            </a:r>
            <a:r>
              <a:rPr lang="cs-CZ" sz="3200" dirty="0" err="1"/>
              <a:t>positions</a:t>
            </a:r>
            <a:endParaRPr lang="cs-CZ" sz="3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5997" y="2059819"/>
          <a:ext cx="9577633" cy="3981161"/>
        </p:xfrm>
        <a:graphic>
          <a:graphicData uri="http://schemas.openxmlformats.org/drawingml/2006/table">
            <a:tbl>
              <a:tblPr/>
              <a:tblGrid>
                <a:gridCol w="1583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9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+mn-lt"/>
                          <a:ea typeface="Times New Roman"/>
                          <a:cs typeface="Times New Roman"/>
                        </a:rPr>
                        <a:t>Countries</a:t>
                      </a:r>
                      <a:endParaRPr lang="en-GB" sz="1400" noProof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Representation of women in foreign service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Representation of women in management positions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Introducing quotas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EEAS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25 % of women (in the strategy of the European Commission)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France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yes, 40 % of women until 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Austria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yes, 50 % of 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Slovenia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noProof="0" dirty="0">
                          <a:latin typeface="Calibri"/>
                          <a:ea typeface="Times New Roman"/>
                          <a:cs typeface="Times New Roman"/>
                        </a:rPr>
                        <a:t>strong feminization at lower levels, medium level balanced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proposition: 40 % of 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USA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 (35 % of women)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 (only 18 %)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latin typeface="Calibri"/>
                          <a:ea typeface="Times New Roman"/>
                          <a:cs typeface="Times New Roman"/>
                        </a:rPr>
                        <a:t>UK</a:t>
                      </a:r>
                      <a:endParaRPr lang="en-GB" sz="1400" noProof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 dirty="0">
                          <a:latin typeface="Calibri"/>
                          <a:ea typeface="Times New Roman"/>
                          <a:cs typeface="Times New Roman"/>
                        </a:rPr>
                        <a:t>no, only </a:t>
                      </a:r>
                      <a:r>
                        <a:rPr lang="en-GB" sz="1400" noProof="0" dirty="0" err="1">
                          <a:latin typeface="Calibri"/>
                          <a:ea typeface="Times New Roman"/>
                          <a:cs typeface="Times New Roman"/>
                        </a:rPr>
                        <a:t>recommandation</a:t>
                      </a:r>
                      <a:r>
                        <a:rPr lang="en-GB" sz="1400" noProof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noProof="0" dirty="0" err="1">
                          <a:latin typeface="Calibri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cs-CZ" sz="1400" noProof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noProof="0" dirty="0">
                          <a:latin typeface="Calibri"/>
                          <a:ea typeface="Times New Roman"/>
                          <a:cs typeface="Times New Roman"/>
                        </a:rPr>
                        <a:t>15 %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BC2AD91F-82F0-4C44-8702-02BFF3D26D0A}"/>
              </a:ext>
            </a:extLst>
          </p:cNvPr>
          <p:cNvSpPr txBox="1"/>
          <p:nvPr/>
        </p:nvSpPr>
        <p:spPr>
          <a:xfrm>
            <a:off x="1508291" y="1654963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80291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244" y="356161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Relationship between the institution and the diplomat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63192" y="2168165"/>
          <a:ext cx="10209229" cy="4211467"/>
        </p:xfrm>
        <a:graphic>
          <a:graphicData uri="http://schemas.openxmlformats.org/drawingml/2006/table">
            <a:tbl>
              <a:tblPr/>
              <a:tblGrid>
                <a:gridCol w="2529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9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9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9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Reimbursement of social / pension insurance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including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accident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covers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ayment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sickness insurance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910399"/>
                  </a:ext>
                </a:extLst>
              </a:tr>
              <a:tr h="6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Diplomats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receive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employee and national pensions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supplementary insurance for a fee, calculated from the basic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 expenses paid up to 50-80%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35B24D5-6C9D-4D9F-9872-F3797E69C9ED}"/>
              </a:ext>
            </a:extLst>
          </p:cNvPr>
          <p:cNvSpPr txBox="1"/>
          <p:nvPr/>
        </p:nvSpPr>
        <p:spPr>
          <a:xfrm>
            <a:off x="1263192" y="1679774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2317748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01EB3-1494-40B3-855B-55A43DE8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34678"/>
            <a:ext cx="7729728" cy="1188720"/>
          </a:xfrm>
        </p:spPr>
        <p:txBody>
          <a:bodyPr/>
          <a:lstStyle/>
          <a:p>
            <a:r>
              <a:rPr lang="en-US" dirty="0"/>
              <a:t>Relationship between the institution and the diplomat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9D6C93E7-E2D0-4BED-B7D0-6E386BBEDB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7839" y="2507530"/>
          <a:ext cx="10112392" cy="3797958"/>
        </p:xfrm>
        <a:graphic>
          <a:graphicData uri="http://schemas.openxmlformats.org/drawingml/2006/table">
            <a:tbl>
              <a:tblPr firstRow="1" firstCol="1" bandRow="1"/>
              <a:tblGrid>
                <a:gridCol w="1385740">
                  <a:extLst>
                    <a:ext uri="{9D8B030D-6E8A-4147-A177-3AD203B41FA5}">
                      <a16:colId xmlns:a16="http://schemas.microsoft.com/office/drawing/2014/main" val="2026847848"/>
                    </a:ext>
                  </a:extLst>
                </a:gridCol>
                <a:gridCol w="3670456">
                  <a:extLst>
                    <a:ext uri="{9D8B030D-6E8A-4147-A177-3AD203B41FA5}">
                      <a16:colId xmlns:a16="http://schemas.microsoft.com/office/drawing/2014/main" val="3799708260"/>
                    </a:ext>
                  </a:extLst>
                </a:gridCol>
                <a:gridCol w="2528098">
                  <a:extLst>
                    <a:ext uri="{9D8B030D-6E8A-4147-A177-3AD203B41FA5}">
                      <a16:colId xmlns:a16="http://schemas.microsoft.com/office/drawing/2014/main" val="2640687357"/>
                    </a:ext>
                  </a:extLst>
                </a:gridCol>
                <a:gridCol w="2528098">
                  <a:extLst>
                    <a:ext uri="{9D8B030D-6E8A-4147-A177-3AD203B41FA5}">
                      <a16:colId xmlns:a16="http://schemas.microsoft.com/office/drawing/2014/main" val="553461865"/>
                    </a:ext>
                  </a:extLst>
                </a:gridCol>
              </a:tblGrid>
              <a:tr h="631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also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accident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941140"/>
                  </a:ext>
                </a:extLst>
              </a:tr>
              <a:tr h="296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366375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up to the same level as in Slovenia,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06348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insurance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remains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 a collective agreement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the last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095456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possibility of additional insurance for a fee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Majority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medical expenses, additional insurance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recommanded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277542"/>
                  </a:ext>
                </a:extLst>
              </a:tr>
              <a:tr h="925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but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exceptions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Contributions to the pension scheme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427575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CE5D6804-9ACE-4D8F-B918-5355EFFAA2F9}"/>
              </a:ext>
            </a:extLst>
          </p:cNvPr>
          <p:cNvSpPr txBox="1"/>
          <p:nvPr/>
        </p:nvSpPr>
        <p:spPr>
          <a:xfrm>
            <a:off x="857839" y="1941372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4999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88683-2961-4B47-A29E-3CE51252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Contact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6DF39-000A-4A89-A728-5B2DBA71E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Ing. Mgr. Kateřina Kočí, Ph.D.</a:t>
            </a:r>
          </a:p>
          <a:p>
            <a:r>
              <a:rPr lang="cs-CZ" dirty="0"/>
              <a:t>E-mail: katerina.koci22@gmail.com</a:t>
            </a:r>
          </a:p>
        </p:txBody>
      </p:sp>
    </p:spTree>
    <p:extLst>
      <p:ext uri="{BB962C8B-B14F-4D97-AF65-F5344CB8AC3E}">
        <p14:creationId xmlns:p14="http://schemas.microsoft.com/office/powerpoint/2010/main" val="3102915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7276" y="40363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Relationship between the institution and the diplomat</a:t>
            </a:r>
            <a:endParaRPr lang="cs-CZ" sz="32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D43268D-5BBE-46C3-AB5D-8013703203DE}"/>
              </a:ext>
            </a:extLst>
          </p:cNvPr>
          <p:cNvGraphicFramePr>
            <a:graphicFrameLocks noGrp="1"/>
          </p:cNvGraphicFramePr>
          <p:nvPr/>
        </p:nvGraphicFramePr>
        <p:xfrm>
          <a:off x="1800520" y="2166085"/>
          <a:ext cx="9115719" cy="3894765"/>
        </p:xfrm>
        <a:graphic>
          <a:graphicData uri="http://schemas.openxmlformats.org/drawingml/2006/table">
            <a:tbl>
              <a:tblPr firstRow="1" firstCol="1" bandRow="1"/>
              <a:tblGrid>
                <a:gridCol w="1827640">
                  <a:extLst>
                    <a:ext uri="{9D8B030D-6E8A-4147-A177-3AD203B41FA5}">
                      <a16:colId xmlns:a16="http://schemas.microsoft.com/office/drawing/2014/main" val="1673500407"/>
                    </a:ext>
                  </a:extLst>
                </a:gridCol>
                <a:gridCol w="1827640">
                  <a:extLst>
                    <a:ext uri="{9D8B030D-6E8A-4147-A177-3AD203B41FA5}">
                      <a16:colId xmlns:a16="http://schemas.microsoft.com/office/drawing/2014/main" val="4117954646"/>
                    </a:ext>
                  </a:extLst>
                </a:gridCol>
                <a:gridCol w="1827640">
                  <a:extLst>
                    <a:ext uri="{9D8B030D-6E8A-4147-A177-3AD203B41FA5}">
                      <a16:colId xmlns:a16="http://schemas.microsoft.com/office/drawing/2014/main" val="3699452985"/>
                    </a:ext>
                  </a:extLst>
                </a:gridCol>
                <a:gridCol w="1827640">
                  <a:extLst>
                    <a:ext uri="{9D8B030D-6E8A-4147-A177-3AD203B41FA5}">
                      <a16:colId xmlns:a16="http://schemas.microsoft.com/office/drawing/2014/main" val="3814347150"/>
                    </a:ext>
                  </a:extLst>
                </a:gridCol>
                <a:gridCol w="1805159">
                  <a:extLst>
                    <a:ext uri="{9D8B030D-6E8A-4147-A177-3AD203B41FA5}">
                      <a16:colId xmlns:a16="http://schemas.microsoft.com/office/drawing/2014/main" val="896396799"/>
                    </a:ext>
                  </a:extLst>
                </a:gridCol>
              </a:tblGrid>
              <a:tr h="72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Reimbursement of costs for relocation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accommodation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contributions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Further measures to improve the culture of employment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588194"/>
                  </a:ext>
                </a:extLst>
              </a:tr>
              <a:tr h="1472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in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Compensation for damage incurred (in non-EU countries), living allowance,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language courses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884162"/>
                  </a:ext>
                </a:extLst>
              </a:tr>
              <a:tr h="481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courses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pre-flight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057909"/>
                  </a:ext>
                </a:extLst>
              </a:tr>
              <a:tr h="448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part of the s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alary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abroad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part of the s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alary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abroad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of insurance for handling cash flows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313610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courses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983960"/>
                  </a:ext>
                </a:extLst>
              </a:tr>
              <a:tr h="268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312682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16" marR="66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943151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D55A033-005B-41B7-9FC2-CF8E7C5BD30D}"/>
              </a:ext>
            </a:extLst>
          </p:cNvPr>
          <p:cNvSpPr txBox="1"/>
          <p:nvPr/>
        </p:nvSpPr>
        <p:spPr>
          <a:xfrm>
            <a:off x="1800520" y="1702471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1725533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41DC3-191D-446E-933B-53B43FA8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974"/>
            <a:ext cx="7729728" cy="1188720"/>
          </a:xfrm>
        </p:spPr>
        <p:txBody>
          <a:bodyPr/>
          <a:lstStyle/>
          <a:p>
            <a:r>
              <a:rPr lang="en-US" dirty="0"/>
              <a:t>Relationship between the institution and the diplomat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2A3E335E-F0E5-429C-8A77-16A79C529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5291" y="2346195"/>
          <a:ext cx="11048215" cy="4177062"/>
        </p:xfrm>
        <a:graphic>
          <a:graphicData uri="http://schemas.openxmlformats.org/drawingml/2006/table">
            <a:tbl>
              <a:tblPr firstRow="1" firstCol="1" bandRow="1"/>
              <a:tblGrid>
                <a:gridCol w="1189043">
                  <a:extLst>
                    <a:ext uri="{9D8B030D-6E8A-4147-A177-3AD203B41FA5}">
                      <a16:colId xmlns:a16="http://schemas.microsoft.com/office/drawing/2014/main" val="548820277"/>
                    </a:ext>
                  </a:extLst>
                </a:gridCol>
                <a:gridCol w="1610436">
                  <a:extLst>
                    <a:ext uri="{9D8B030D-6E8A-4147-A177-3AD203B41FA5}">
                      <a16:colId xmlns:a16="http://schemas.microsoft.com/office/drawing/2014/main" val="510086622"/>
                    </a:ext>
                  </a:extLst>
                </a:gridCol>
                <a:gridCol w="2538484">
                  <a:extLst>
                    <a:ext uri="{9D8B030D-6E8A-4147-A177-3AD203B41FA5}">
                      <a16:colId xmlns:a16="http://schemas.microsoft.com/office/drawing/2014/main" val="3283704292"/>
                    </a:ext>
                  </a:extLst>
                </a:gridCol>
                <a:gridCol w="3500609">
                  <a:extLst>
                    <a:ext uri="{9D8B030D-6E8A-4147-A177-3AD203B41FA5}">
                      <a16:colId xmlns:a16="http://schemas.microsoft.com/office/drawing/2014/main" val="294530351"/>
                    </a:ext>
                  </a:extLst>
                </a:gridCol>
                <a:gridCol w="2209643">
                  <a:extLst>
                    <a:ext uri="{9D8B030D-6E8A-4147-A177-3AD203B41FA5}">
                      <a16:colId xmlns:a16="http://schemas.microsoft.com/office/drawing/2014/main" val="622319460"/>
                    </a:ext>
                  </a:extLst>
                </a:gridCol>
              </a:tblGrid>
              <a:tr h="218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en-GB" sz="14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found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05059"/>
                  </a:ext>
                </a:extLst>
              </a:tr>
              <a:tr h="1380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en-GB" sz="14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stay</a:t>
                      </a: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the crisis area, compensation for the conditions imposed, compensation for vaccination, payment of holiday leave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Creation of a foreign-functional salary, which is fully taxed 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566750"/>
                  </a:ext>
                </a:extLst>
              </a:tr>
              <a:tr h="683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 </a:t>
                      </a:r>
                      <a:endParaRPr lang="en-GB" sz="14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 for moving and housing 15 000 - 20 000 EUR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 for moving and housing 15 000 - 20 000 EUR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 for war and political risks in dangerous countries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found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00741"/>
                  </a:ext>
                </a:extLst>
              </a:tr>
              <a:tr h="451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en-GB" sz="14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found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found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Accident insurance reimbursed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courses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986903"/>
                  </a:ext>
                </a:extLst>
              </a:tr>
              <a:tr h="916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en-GB" sz="14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housing allowance is 25,000 USD / year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Free transport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months after arrival, surcharge in dangerous countries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Possibility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choose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preferred countries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152284"/>
                  </a:ext>
                </a:extLst>
              </a:tr>
              <a:tr h="471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en-GB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payment depends on number of family members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noProof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Travel package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Possibility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cs-CZ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noProof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choose</a:t>
                      </a:r>
                      <a:r>
                        <a:rPr lang="en-GB" sz="1400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preferred countries</a:t>
                      </a:r>
                    </a:p>
                  </a:txBody>
                  <a:tcPr marL="62526" marR="62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04057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38624580-5A9F-4427-ADB1-8DD675CFCF69}"/>
              </a:ext>
            </a:extLst>
          </p:cNvPr>
          <p:cNvSpPr txBox="1"/>
          <p:nvPr/>
        </p:nvSpPr>
        <p:spPr>
          <a:xfrm>
            <a:off x="735291" y="1820890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1532199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258235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 err="1"/>
              <a:t>childbirth</a:t>
            </a:r>
            <a:r>
              <a:rPr lang="en-US" dirty="0"/>
              <a:t> of diplomats or wives / partners abroad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761DB9F-4507-4476-987C-CFFE6FA65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341669"/>
              </p:ext>
            </p:extLst>
          </p:nvPr>
        </p:nvGraphicFramePr>
        <p:xfrm>
          <a:off x="1008668" y="1890014"/>
          <a:ext cx="9348121" cy="4148873"/>
        </p:xfrm>
        <a:graphic>
          <a:graphicData uri="http://schemas.openxmlformats.org/drawingml/2006/table">
            <a:tbl>
              <a:tblPr firstRow="1" firstCol="1" bandRow="1"/>
              <a:tblGrid>
                <a:gridCol w="843453">
                  <a:extLst>
                    <a:ext uri="{9D8B030D-6E8A-4147-A177-3AD203B41FA5}">
                      <a16:colId xmlns:a16="http://schemas.microsoft.com/office/drawing/2014/main" val="1856035717"/>
                    </a:ext>
                  </a:extLst>
                </a:gridCol>
                <a:gridCol w="1444412">
                  <a:extLst>
                    <a:ext uri="{9D8B030D-6E8A-4147-A177-3AD203B41FA5}">
                      <a16:colId xmlns:a16="http://schemas.microsoft.com/office/drawing/2014/main" val="3468009143"/>
                    </a:ext>
                  </a:extLst>
                </a:gridCol>
                <a:gridCol w="2120819">
                  <a:extLst>
                    <a:ext uri="{9D8B030D-6E8A-4147-A177-3AD203B41FA5}">
                      <a16:colId xmlns:a16="http://schemas.microsoft.com/office/drawing/2014/main" val="4223497378"/>
                    </a:ext>
                  </a:extLst>
                </a:gridCol>
                <a:gridCol w="2337811">
                  <a:extLst>
                    <a:ext uri="{9D8B030D-6E8A-4147-A177-3AD203B41FA5}">
                      <a16:colId xmlns:a16="http://schemas.microsoft.com/office/drawing/2014/main" val="2493592312"/>
                    </a:ext>
                  </a:extLst>
                </a:gridCol>
                <a:gridCol w="2601626">
                  <a:extLst>
                    <a:ext uri="{9D8B030D-6E8A-4147-A177-3AD203B41FA5}">
                      <a16:colId xmlns:a16="http://schemas.microsoft.com/office/drawing/2014/main" val="1085061381"/>
                    </a:ext>
                  </a:extLst>
                </a:gridCol>
              </a:tblGrid>
              <a:tr h="514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childbirth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 /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maternity leave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/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parental leave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measures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473853"/>
                  </a:ext>
                </a:extLst>
              </a:tr>
              <a:tr h="121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100 %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original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months, contribution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911.73 EUR / month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during maternity and parental leave the possibility of part-time work, the entitlement to a serviced apartment for 6 months, the education allowance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875483"/>
                  </a:ext>
                </a:extLst>
              </a:tr>
              <a:tr h="514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months, 100% of the original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paid, only child allowances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316089"/>
                  </a:ext>
                </a:extLst>
              </a:tr>
              <a:tr h="1214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weeks (20 compulsory, 4 on request), 2 weeks paid "paternity„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leave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100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the original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866475"/>
                  </a:ext>
                </a:extLst>
              </a:tr>
              <a:tr h="6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100 %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 to 2 years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possibility of part-time work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during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parental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leave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546" marR="46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482998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69F172D3-8448-499C-9FB9-D655DE3F4495}"/>
              </a:ext>
            </a:extLst>
          </p:cNvPr>
          <p:cNvSpPr txBox="1"/>
          <p:nvPr/>
        </p:nvSpPr>
        <p:spPr>
          <a:xfrm>
            <a:off x="923827" y="1514596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293880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13DB3CCF-EF96-40D2-8FC1-E252225F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childbirth</a:t>
            </a:r>
            <a:r>
              <a:rPr lang="en-US" dirty="0"/>
              <a:t> of diplomats or wives / partners abroad</a:t>
            </a:r>
            <a:endParaRPr lang="cs-CZ" dirty="0"/>
          </a:p>
        </p:txBody>
      </p:sp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B7806F5D-1393-4A2D-AFF8-547FB8205A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00740" y="2676076"/>
          <a:ext cx="7712250" cy="3691237"/>
        </p:xfrm>
        <a:graphic>
          <a:graphicData uri="http://schemas.openxmlformats.org/drawingml/2006/table">
            <a:tbl>
              <a:tblPr firstRow="1" firstCol="1" bandRow="1"/>
              <a:tblGrid>
                <a:gridCol w="1168046">
                  <a:extLst>
                    <a:ext uri="{9D8B030D-6E8A-4147-A177-3AD203B41FA5}">
                      <a16:colId xmlns:a16="http://schemas.microsoft.com/office/drawing/2014/main" val="4204173680"/>
                    </a:ext>
                  </a:extLst>
                </a:gridCol>
                <a:gridCol w="1162062">
                  <a:extLst>
                    <a:ext uri="{9D8B030D-6E8A-4147-A177-3AD203B41FA5}">
                      <a16:colId xmlns:a16="http://schemas.microsoft.com/office/drawing/2014/main" val="1215984939"/>
                    </a:ext>
                  </a:extLst>
                </a:gridCol>
                <a:gridCol w="1887228">
                  <a:extLst>
                    <a:ext uri="{9D8B030D-6E8A-4147-A177-3AD203B41FA5}">
                      <a16:colId xmlns:a16="http://schemas.microsoft.com/office/drawing/2014/main" val="740433502"/>
                    </a:ext>
                  </a:extLst>
                </a:gridCol>
                <a:gridCol w="2236345">
                  <a:extLst>
                    <a:ext uri="{9D8B030D-6E8A-4147-A177-3AD203B41FA5}">
                      <a16:colId xmlns:a16="http://schemas.microsoft.com/office/drawing/2014/main" val="1185863678"/>
                    </a:ext>
                  </a:extLst>
                </a:gridCol>
                <a:gridCol w="1258569">
                  <a:extLst>
                    <a:ext uri="{9D8B030D-6E8A-4147-A177-3AD203B41FA5}">
                      <a16:colId xmlns:a16="http://schemas.microsoft.com/office/drawing/2014/main" val="2427632690"/>
                    </a:ext>
                  </a:extLst>
                </a:gridCol>
              </a:tblGrid>
              <a:tr h="985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weeks, the limit for the maternity allowance is set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2-4 years, bas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is 190 euros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856965"/>
                  </a:ext>
                </a:extLst>
              </a:tr>
              <a:tr h="73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months, 100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the original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months, 80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the original 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63673"/>
                  </a:ext>
                </a:extLst>
              </a:tr>
              <a:tr h="985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weeks, maternity allowance is paid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mentioned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581275"/>
                  </a:ext>
                </a:extLst>
              </a:tr>
              <a:tr h="985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overs what the insurance company does 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maternity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not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195283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DD2B11C1-BA05-4596-8E9D-86C637487275}"/>
              </a:ext>
            </a:extLst>
          </p:cNvPr>
          <p:cNvSpPr txBox="1"/>
          <p:nvPr/>
        </p:nvSpPr>
        <p:spPr>
          <a:xfrm>
            <a:off x="2296998" y="2260855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293068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1198" y="15982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Institutionalization of flexible forms of work</a:t>
            </a:r>
            <a:endParaRPr lang="cs-CZ" sz="32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B47D9C7-62EB-40DF-958E-9A9BC125B79D}"/>
              </a:ext>
            </a:extLst>
          </p:cNvPr>
          <p:cNvGraphicFramePr>
            <a:graphicFrameLocks noGrp="1"/>
          </p:cNvGraphicFramePr>
          <p:nvPr/>
        </p:nvGraphicFramePr>
        <p:xfrm>
          <a:off x="923828" y="1564850"/>
          <a:ext cx="10765412" cy="4613656"/>
        </p:xfrm>
        <a:graphic>
          <a:graphicData uri="http://schemas.openxmlformats.org/drawingml/2006/table">
            <a:tbl>
              <a:tblPr firstRow="1" firstCol="1" bandRow="1"/>
              <a:tblGrid>
                <a:gridCol w="1432874">
                  <a:extLst>
                    <a:ext uri="{9D8B030D-6E8A-4147-A177-3AD203B41FA5}">
                      <a16:colId xmlns:a16="http://schemas.microsoft.com/office/drawing/2014/main" val="3599200760"/>
                    </a:ext>
                  </a:extLst>
                </a:gridCol>
                <a:gridCol w="1951348">
                  <a:extLst>
                    <a:ext uri="{9D8B030D-6E8A-4147-A177-3AD203B41FA5}">
                      <a16:colId xmlns:a16="http://schemas.microsoft.com/office/drawing/2014/main" val="3122221948"/>
                    </a:ext>
                  </a:extLst>
                </a:gridCol>
                <a:gridCol w="2903456">
                  <a:extLst>
                    <a:ext uri="{9D8B030D-6E8A-4147-A177-3AD203B41FA5}">
                      <a16:colId xmlns:a16="http://schemas.microsoft.com/office/drawing/2014/main" val="3703127279"/>
                    </a:ext>
                  </a:extLst>
                </a:gridCol>
                <a:gridCol w="4477734">
                  <a:extLst>
                    <a:ext uri="{9D8B030D-6E8A-4147-A177-3AD203B41FA5}">
                      <a16:colId xmlns:a16="http://schemas.microsoft.com/office/drawing/2014/main" val="2766399414"/>
                    </a:ext>
                  </a:extLst>
                </a:gridCol>
              </a:tblGrid>
              <a:tr h="58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Flexible forms of work at headquarters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possibility of flexible forms of work in foreign service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Types of flexible forms of work in a foreign service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814856"/>
                  </a:ext>
                </a:extLst>
              </a:tr>
              <a:tr h="58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es, in practice it is more limited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Flextime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part-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116278"/>
                  </a:ext>
                </a:extLst>
              </a:tr>
              <a:tr h="810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Part-time only exceptionally, especially for disabled diplomats, proposal to limit work in the late hours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3589"/>
                  </a:ext>
                </a:extLst>
              </a:tr>
              <a:tr h="58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but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 sharing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360782"/>
                  </a:ext>
                </a:extLst>
              </a:tr>
              <a:tr h="285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very limited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Part-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809033"/>
                  </a:ext>
                </a:extLst>
              </a:tr>
              <a:tr h="285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Proposal to pay for babysitting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096616"/>
                  </a:ext>
                </a:extLst>
              </a:tr>
              <a:tr h="285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sharing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 sharing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550994"/>
                  </a:ext>
                </a:extLst>
              </a:tr>
              <a:tr h="58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 time only for diplomat partners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758468"/>
                  </a:ext>
                </a:extLst>
              </a:tr>
              <a:tr h="589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but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 sharing, short and long week</a:t>
                      </a:r>
                    </a:p>
                  </a:txBody>
                  <a:tcPr marL="63155" marR="6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309788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3CB9D282-6AF2-4E43-9442-6DC6E3636219}"/>
              </a:ext>
            </a:extLst>
          </p:cNvPr>
          <p:cNvSpPr txBox="1"/>
          <p:nvPr/>
        </p:nvSpPr>
        <p:spPr>
          <a:xfrm>
            <a:off x="923828" y="6390403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283437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57AD5-8730-4ADB-86E0-1D2DCFF22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Best </a:t>
            </a:r>
            <a:r>
              <a:rPr lang="cs-CZ" dirty="0" err="1"/>
              <a:t>practices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3D4E61-0D84-452A-B72D-8B8E450EE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Jobsharing</a:t>
            </a:r>
            <a:r>
              <a:rPr lang="cs-CZ" dirty="0"/>
              <a:t> (</a:t>
            </a:r>
            <a:r>
              <a:rPr lang="cs-CZ" dirty="0" err="1"/>
              <a:t>Austria</a:t>
            </a:r>
            <a:r>
              <a:rPr lang="cs-CZ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86092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3549" y="27166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err="1"/>
              <a:t>How</a:t>
            </a:r>
            <a:r>
              <a:rPr lang="cs-CZ" sz="3200" dirty="0"/>
              <a:t> </a:t>
            </a:r>
            <a:r>
              <a:rPr lang="cs-CZ" sz="3200" dirty="0" err="1"/>
              <a:t>can</a:t>
            </a:r>
            <a:r>
              <a:rPr lang="cs-CZ" sz="3200" dirty="0"/>
              <a:t> </a:t>
            </a:r>
            <a:r>
              <a:rPr lang="cs-CZ" sz="3200" dirty="0" err="1"/>
              <a:t>it</a:t>
            </a:r>
            <a:r>
              <a:rPr lang="cs-CZ" sz="3200" dirty="0"/>
              <a:t> </a:t>
            </a:r>
            <a:r>
              <a:rPr lang="cs-CZ" sz="3200" dirty="0" err="1"/>
              <a:t>be</a:t>
            </a:r>
            <a:r>
              <a:rPr lang="cs-CZ" sz="3200" dirty="0"/>
              <a:t> </a:t>
            </a:r>
            <a:r>
              <a:rPr lang="cs-CZ" sz="3200" dirty="0" err="1"/>
              <a:t>improved</a:t>
            </a:r>
            <a:r>
              <a:rPr lang="cs-CZ" sz="3200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0350" y="1932496"/>
            <a:ext cx="8909901" cy="4194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 err="1"/>
              <a:t>Equal</a:t>
            </a:r>
            <a:r>
              <a:rPr lang="cs-CZ" sz="1600" b="1" dirty="0"/>
              <a:t> </a:t>
            </a:r>
            <a:r>
              <a:rPr lang="cs-CZ" sz="1600" b="1" dirty="0" err="1"/>
              <a:t>opportunities</a:t>
            </a:r>
            <a:r>
              <a:rPr lang="cs-CZ" sz="1600" b="1" dirty="0"/>
              <a:t> in management </a:t>
            </a:r>
            <a:r>
              <a:rPr lang="cs-CZ" sz="1600" b="1" dirty="0" err="1"/>
              <a:t>positions</a:t>
            </a:r>
            <a:endParaRPr lang="cs-CZ" sz="1600" b="1" dirty="0"/>
          </a:p>
          <a:p>
            <a:r>
              <a:rPr lang="en-US" sz="1600" dirty="0"/>
              <a:t>Create an internal policy of equal representation</a:t>
            </a:r>
          </a:p>
          <a:p>
            <a:r>
              <a:rPr lang="en-US" sz="1600" dirty="0"/>
              <a:t>Manage gender-relevant statistics</a:t>
            </a:r>
          </a:p>
          <a:p>
            <a:r>
              <a:rPr lang="en-US" sz="1600" dirty="0"/>
              <a:t>Systematically monitor the process of selecting candidates,</a:t>
            </a:r>
            <a:endParaRPr lang="cs-CZ" sz="1600" dirty="0"/>
          </a:p>
          <a:p>
            <a:r>
              <a:rPr lang="en-US" sz="1600" dirty="0"/>
              <a:t>Attempt to represent both sexes in the closest round of selection procedures</a:t>
            </a:r>
          </a:p>
          <a:p>
            <a:r>
              <a:rPr lang="en-US" sz="1600" dirty="0"/>
              <a:t>Promote reconciliation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work</a:t>
            </a:r>
            <a:r>
              <a:rPr lang="cs-CZ" sz="1600" dirty="0"/>
              <a:t> and </a:t>
            </a:r>
            <a:r>
              <a:rPr lang="cs-CZ" sz="1600" dirty="0" err="1"/>
              <a:t>family</a:t>
            </a:r>
            <a:r>
              <a:rPr lang="cs-CZ" sz="1600" dirty="0"/>
              <a:t> </a:t>
            </a:r>
            <a:r>
              <a:rPr lang="cs-CZ" sz="1600" dirty="0" err="1"/>
              <a:t>life</a:t>
            </a:r>
            <a:r>
              <a:rPr lang="en-US" sz="1600" dirty="0"/>
              <a:t> to facilitate women's career growth</a:t>
            </a:r>
          </a:p>
          <a:p>
            <a:r>
              <a:rPr lang="en-US" sz="1600" dirty="0"/>
              <a:t>Applying the + 1 rule to positions predominantly occupied by one gender (commitment to at least one representative of the less represented gender for a certain period)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7412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2C76B-3069-4590-91D1-35F773262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3B5888-FFF4-4819-92B8-61FC3E53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450" y="2430654"/>
            <a:ext cx="8575124" cy="4073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How</a:t>
            </a:r>
            <a:r>
              <a:rPr lang="cs-CZ" b="1" dirty="0"/>
              <a:t> to </a:t>
            </a:r>
            <a:r>
              <a:rPr lang="cs-CZ" b="1" dirty="0" err="1"/>
              <a:t>improve</a:t>
            </a:r>
            <a:r>
              <a:rPr lang="cs-CZ" b="1" dirty="0"/>
              <a:t> </a:t>
            </a:r>
            <a:r>
              <a:rPr lang="cs-CZ" b="1" dirty="0" err="1"/>
              <a:t>relation</a:t>
            </a:r>
            <a:r>
              <a:rPr lang="cs-CZ" b="1" dirty="0"/>
              <a:t> </a:t>
            </a:r>
            <a:r>
              <a:rPr lang="cs-CZ" b="1" dirty="0" err="1"/>
              <a:t>between</a:t>
            </a:r>
            <a:r>
              <a:rPr lang="cs-CZ" b="1" dirty="0"/>
              <a:t> diplomat and </a:t>
            </a:r>
            <a:r>
              <a:rPr lang="cs-CZ" b="1" dirty="0" err="1"/>
              <a:t>the</a:t>
            </a:r>
            <a:r>
              <a:rPr lang="cs-CZ" b="1" dirty="0"/>
              <a:t> Ministry?</a:t>
            </a:r>
          </a:p>
          <a:p>
            <a:pPr lvl="1"/>
            <a:r>
              <a:rPr lang="en-US" dirty="0"/>
              <a:t>Create a travel insurance program that allows insurance at least at basic level</a:t>
            </a:r>
          </a:p>
          <a:p>
            <a:pPr lvl="1"/>
            <a:r>
              <a:rPr lang="en-US" dirty="0"/>
              <a:t>Create and update Health Care Guide for individual destinations</a:t>
            </a:r>
          </a:p>
          <a:p>
            <a:pPr lvl="1"/>
            <a:r>
              <a:rPr lang="cs-CZ" dirty="0" err="1"/>
              <a:t>Launch</a:t>
            </a:r>
            <a:r>
              <a:rPr lang="en-US" dirty="0"/>
              <a:t> individual coaching and career counseling</a:t>
            </a:r>
          </a:p>
          <a:p>
            <a:pPr lvl="1"/>
            <a:r>
              <a:rPr lang="cs-CZ" dirty="0" err="1"/>
              <a:t>Ensure</a:t>
            </a:r>
            <a:r>
              <a:rPr lang="cs-CZ" dirty="0"/>
              <a:t> </a:t>
            </a:r>
            <a:r>
              <a:rPr lang="en-US" dirty="0"/>
              <a:t>subsidies for running a </a:t>
            </a:r>
            <a:r>
              <a:rPr lang="cs-CZ" dirty="0" err="1"/>
              <a:t>kindergarten</a:t>
            </a:r>
            <a:r>
              <a:rPr lang="en-US" dirty="0"/>
              <a:t> and </a:t>
            </a:r>
            <a:r>
              <a:rPr lang="en-US" dirty="0" err="1"/>
              <a:t>increas</a:t>
            </a:r>
            <a:r>
              <a:rPr lang="cs-CZ" dirty="0"/>
              <a:t>e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en-US" dirty="0"/>
              <a:t>capacity</a:t>
            </a:r>
          </a:p>
          <a:p>
            <a:pPr lvl="1"/>
            <a:r>
              <a:rPr lang="en-US" dirty="0"/>
              <a:t>Make clear what forms of flexible forms of work are available in specific positions</a:t>
            </a:r>
          </a:p>
          <a:p>
            <a:pPr lvl="1"/>
            <a:r>
              <a:rPr lang="en-US" dirty="0"/>
              <a:t>Consider supporting work from home in those jobs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possible</a:t>
            </a:r>
            <a:endParaRPr lang="en-US" dirty="0"/>
          </a:p>
          <a:p>
            <a:pPr lvl="1"/>
            <a:r>
              <a:rPr lang="en-US" dirty="0"/>
              <a:t>Set up a support system for employees who care for aging family members or pre-school children on foreign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055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960B-1C81-47E0-84EB-61D6EBA8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AC1C46-3C40-4F46-93C3-37ECEEE0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8075" y="2534349"/>
            <a:ext cx="8798225" cy="3923012"/>
          </a:xfrm>
        </p:spPr>
        <p:txBody>
          <a:bodyPr>
            <a:normAutofit/>
          </a:bodyPr>
          <a:lstStyle/>
          <a:p>
            <a:r>
              <a:rPr lang="cs-CZ" dirty="0" err="1"/>
              <a:t>Focus</a:t>
            </a:r>
            <a:r>
              <a:rPr lang="cs-CZ" dirty="0"/>
              <a:t> on</a:t>
            </a:r>
            <a:r>
              <a:rPr lang="en-US" dirty="0"/>
              <a:t> the family policy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en-US" dirty="0"/>
              <a:t> the ministry with the support of active fatherhood, a unified concept of maternity and parental leave management</a:t>
            </a:r>
          </a:p>
          <a:p>
            <a:r>
              <a:rPr lang="cs-CZ" dirty="0"/>
              <a:t>C</a:t>
            </a:r>
            <a:r>
              <a:rPr lang="en-US" dirty="0" err="1"/>
              <a:t>reate</a:t>
            </a:r>
            <a:r>
              <a:rPr lang="en-US" dirty="0"/>
              <a:t> practical information materials for pregnant women (at the headquarters and </a:t>
            </a:r>
            <a:r>
              <a:rPr lang="cs-CZ" dirty="0" err="1"/>
              <a:t>abroad</a:t>
            </a:r>
            <a:r>
              <a:rPr lang="en-US" dirty="0"/>
              <a:t>) and the father</a:t>
            </a:r>
            <a:r>
              <a:rPr lang="cs-CZ" dirty="0"/>
              <a:t>s</a:t>
            </a:r>
            <a:endParaRPr lang="en-US" dirty="0"/>
          </a:p>
          <a:p>
            <a:r>
              <a:rPr lang="en-US" dirty="0"/>
              <a:t>Keep an overview of the options for returning to work - on the same job</a:t>
            </a:r>
          </a:p>
          <a:p>
            <a:r>
              <a:rPr lang="en-US" dirty="0"/>
              <a:t>Encourage the use of flexible forms of work that will make it easier to reconcile work and the personal lives of employed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25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FB28-330F-4961-AA60-83A8237B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cs-CZ" dirty="0" err="1"/>
              <a:t>analyzed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83669D-F52C-4C19-AE6A-52A6990F8C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EEAS</a:t>
            </a:r>
          </a:p>
          <a:p>
            <a:r>
              <a:rPr lang="cs-CZ" dirty="0" err="1"/>
              <a:t>Austria</a:t>
            </a:r>
            <a:endParaRPr lang="cs-CZ" dirty="0"/>
          </a:p>
          <a:p>
            <a:r>
              <a:rPr lang="cs-CZ" dirty="0" err="1"/>
              <a:t>Finland</a:t>
            </a:r>
            <a:endParaRPr lang="cs-CZ" dirty="0"/>
          </a:p>
          <a:p>
            <a:r>
              <a:rPr lang="cs-CZ" dirty="0"/>
              <a:t>France</a:t>
            </a:r>
          </a:p>
          <a:p>
            <a:r>
              <a:rPr lang="cs-CZ" dirty="0"/>
              <a:t>Germany</a:t>
            </a:r>
          </a:p>
          <a:p>
            <a:r>
              <a:rPr lang="cs-CZ" dirty="0" err="1"/>
              <a:t>Latvia</a:t>
            </a:r>
            <a:endParaRPr lang="cs-CZ" dirty="0"/>
          </a:p>
          <a:p>
            <a:r>
              <a:rPr lang="cs-CZ" dirty="0" err="1"/>
              <a:t>Poland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8FD3A8-F136-47C9-A768-C0232512CB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Slovenia</a:t>
            </a:r>
            <a:endParaRPr lang="cs-CZ" dirty="0"/>
          </a:p>
          <a:p>
            <a:r>
              <a:rPr lang="cs-CZ" dirty="0"/>
              <a:t>Slovakia</a:t>
            </a:r>
          </a:p>
          <a:p>
            <a:r>
              <a:rPr lang="cs-CZ" dirty="0" err="1"/>
              <a:t>Switzerland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USA</a:t>
            </a:r>
          </a:p>
          <a:p>
            <a:r>
              <a:rPr lang="cs-CZ" dirty="0" err="1"/>
              <a:t>The</a:t>
            </a:r>
            <a:r>
              <a:rPr lang="cs-CZ" dirty="0"/>
              <a:t> United </a:t>
            </a:r>
            <a:r>
              <a:rPr lang="cs-CZ" dirty="0" err="1"/>
              <a:t>Kingdom</a:t>
            </a:r>
            <a:r>
              <a:rPr lang="cs-CZ" dirty="0"/>
              <a:t> (UK)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034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90747-014F-4C0B-80E0-6B5FFAB4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875" y="1002399"/>
            <a:ext cx="8666250" cy="118872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Reconciliation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and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80D171-1B0E-4231-9A43-CF1798B7E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Families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diplomats</a:t>
            </a:r>
            <a:r>
              <a:rPr lang="cs-CZ" dirty="0"/>
              <a:t> (</a:t>
            </a:r>
            <a:r>
              <a:rPr lang="cs-CZ" dirty="0" err="1"/>
              <a:t>partners</a:t>
            </a:r>
            <a:r>
              <a:rPr lang="cs-CZ" dirty="0"/>
              <a:t>/</a:t>
            </a:r>
            <a:r>
              <a:rPr lang="cs-CZ" dirty="0" err="1"/>
              <a:t>spouses</a:t>
            </a:r>
            <a:r>
              <a:rPr lang="cs-CZ" dirty="0"/>
              <a:t>/</a:t>
            </a:r>
            <a:r>
              <a:rPr lang="cs-CZ" dirty="0" err="1"/>
              <a:t>children</a:t>
            </a:r>
            <a:r>
              <a:rPr lang="cs-CZ" dirty="0"/>
              <a:t>/</a:t>
            </a:r>
            <a:r>
              <a:rPr lang="cs-CZ" dirty="0" err="1"/>
              <a:t>parents</a:t>
            </a:r>
            <a:r>
              <a:rPr lang="cs-CZ" dirty="0"/>
              <a:t>)</a:t>
            </a:r>
          </a:p>
          <a:p>
            <a:r>
              <a:rPr lang="cs-CZ" dirty="0"/>
              <a:t>Relations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ministry and diplomat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48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F8CAB-E121-40D8-81AF-AC13C1D6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Families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diplomats</a:t>
            </a:r>
            <a:r>
              <a:rPr lang="cs-CZ" dirty="0"/>
              <a:t> (</a:t>
            </a:r>
            <a:r>
              <a:rPr lang="cs-CZ" dirty="0" err="1"/>
              <a:t>partners</a:t>
            </a:r>
            <a:r>
              <a:rPr lang="cs-CZ" dirty="0"/>
              <a:t>/</a:t>
            </a:r>
            <a:r>
              <a:rPr lang="cs-CZ" dirty="0" err="1"/>
              <a:t>spouses</a:t>
            </a:r>
            <a:r>
              <a:rPr lang="cs-CZ" dirty="0"/>
              <a:t>/</a:t>
            </a:r>
            <a:r>
              <a:rPr lang="cs-CZ" dirty="0" err="1"/>
              <a:t>children</a:t>
            </a:r>
            <a:r>
              <a:rPr lang="cs-CZ" dirty="0"/>
              <a:t>/</a:t>
            </a:r>
            <a:r>
              <a:rPr lang="cs-CZ" dirty="0" err="1"/>
              <a:t>parents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D139E9-57E0-413B-A007-553D07BC7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91" y="2300140"/>
            <a:ext cx="10918209" cy="4458879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pPr fontAlgn="base"/>
            <a:r>
              <a:rPr lang="cs-CZ" dirty="0"/>
              <a:t>p</a:t>
            </a:r>
            <a:r>
              <a:rPr lang="en-US" dirty="0" err="1"/>
              <a:t>artners</a:t>
            </a:r>
            <a:r>
              <a:rPr lang="en-US" dirty="0"/>
              <a:t> live in the shadow of their counterparts </a:t>
            </a:r>
            <a:endParaRPr lang="cs-CZ" dirty="0"/>
          </a:p>
          <a:p>
            <a:pPr lvl="1" fontAlgn="base"/>
            <a:r>
              <a:rPr lang="en-US" dirty="0"/>
              <a:t>partner does not have official status</a:t>
            </a:r>
            <a:r>
              <a:rPr lang="cs-CZ" dirty="0"/>
              <a:t> - partner´s </a:t>
            </a:r>
            <a:r>
              <a:rPr lang="cs-CZ" dirty="0" err="1"/>
              <a:t>allowance</a:t>
            </a:r>
            <a:r>
              <a:rPr lang="cs-CZ" dirty="0"/>
              <a:t> </a:t>
            </a:r>
            <a:r>
              <a:rPr lang="en-US" dirty="0"/>
              <a:t>is part of salary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diplomat</a:t>
            </a:r>
            <a:r>
              <a:rPr lang="cs-CZ" dirty="0"/>
              <a:t> – </a:t>
            </a:r>
            <a:r>
              <a:rPr lang="cs-CZ" dirty="0" err="1"/>
              <a:t>dependency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diplomat</a:t>
            </a:r>
          </a:p>
          <a:p>
            <a:pPr lvl="1" fontAlgn="base"/>
            <a:r>
              <a:rPr lang="cs-CZ" dirty="0"/>
              <a:t>partner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remains</a:t>
            </a:r>
            <a:r>
              <a:rPr lang="cs-CZ" dirty="0"/>
              <a:t> </a:t>
            </a:r>
            <a:r>
              <a:rPr lang="cs-CZ" dirty="0" err="1"/>
              <a:t>unemployed</a:t>
            </a:r>
            <a:r>
              <a:rPr lang="cs-CZ" dirty="0"/>
              <a:t> (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women</a:t>
            </a:r>
            <a:r>
              <a:rPr lang="cs-CZ" dirty="0"/>
              <a:t>, gender </a:t>
            </a:r>
            <a:r>
              <a:rPr lang="cs-CZ" dirty="0" err="1"/>
              <a:t>issue</a:t>
            </a:r>
            <a:r>
              <a:rPr lang="cs-CZ" dirty="0"/>
              <a:t> – </a:t>
            </a:r>
            <a:r>
              <a:rPr lang="cs-CZ" dirty="0" err="1"/>
              <a:t>women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husbands</a:t>
            </a:r>
            <a:r>
              <a:rPr lang="cs-CZ" dirty="0"/>
              <a:t>/</a:t>
            </a:r>
            <a:r>
              <a:rPr lang="cs-CZ" dirty="0" err="1"/>
              <a:t>partners</a:t>
            </a:r>
            <a:r>
              <a:rPr lang="cs-CZ" dirty="0"/>
              <a:t>) –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p</a:t>
            </a:r>
            <a:r>
              <a:rPr lang="en-US" dirty="0" err="1"/>
              <a:t>ension</a:t>
            </a:r>
            <a:r>
              <a:rPr lang="en-US" dirty="0"/>
              <a:t> insurance</a:t>
            </a:r>
            <a:endParaRPr lang="cs-CZ" dirty="0"/>
          </a:p>
          <a:p>
            <a:pPr lvl="1" fontAlgn="base"/>
            <a:r>
              <a:rPr lang="cs-CZ" dirty="0" err="1"/>
              <a:t>partners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en-US" dirty="0"/>
              <a:t>adapt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environment</a:t>
            </a:r>
            <a:endParaRPr lang="cs-CZ" dirty="0"/>
          </a:p>
          <a:p>
            <a:pPr lvl="1" fontAlgn="base"/>
            <a:r>
              <a:rPr lang="en-US" dirty="0"/>
              <a:t>language barrier</a:t>
            </a:r>
            <a:endParaRPr lang="cs-CZ" dirty="0"/>
          </a:p>
          <a:p>
            <a:pPr lvl="1" fontAlgn="base"/>
            <a:r>
              <a:rPr lang="cs-CZ" dirty="0"/>
              <a:t>single </a:t>
            </a:r>
            <a:r>
              <a:rPr lang="cs-CZ" dirty="0" err="1"/>
              <a:t>mothers</a:t>
            </a:r>
            <a:endParaRPr lang="cs-CZ" dirty="0"/>
          </a:p>
          <a:p>
            <a:pPr marL="0" indent="0" fontAlgn="base">
              <a:buNone/>
            </a:pPr>
            <a:r>
              <a:rPr lang="cs-CZ" dirty="0"/>
              <a:t>	</a:t>
            </a:r>
            <a:r>
              <a:rPr lang="en-US" b="1" dirty="0"/>
              <a:t>diplomacy as a way of isolation from the cultural environment and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en-US" b="1" dirty="0"/>
              <a:t>the labor market</a:t>
            </a:r>
          </a:p>
          <a:p>
            <a:pPr marL="0" indent="0" fontAlgn="base">
              <a:buNone/>
            </a:pPr>
            <a:r>
              <a:rPr lang="cs-CZ" b="1" dirty="0"/>
              <a:t>	</a:t>
            </a:r>
            <a:r>
              <a:rPr lang="cs-CZ" b="1" dirty="0" err="1"/>
              <a:t>high</a:t>
            </a:r>
            <a:r>
              <a:rPr lang="cs-CZ" b="1" dirty="0"/>
              <a:t> </a:t>
            </a:r>
            <a:r>
              <a:rPr lang="cs-CZ" b="1" dirty="0" err="1"/>
              <a:t>rates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divorced</a:t>
            </a:r>
            <a:r>
              <a:rPr lang="cs-CZ" b="1" dirty="0"/>
              <a:t> </a:t>
            </a:r>
            <a:r>
              <a:rPr lang="cs-CZ" b="1" dirty="0" err="1"/>
              <a:t>couples</a:t>
            </a:r>
            <a:r>
              <a:rPr lang="cs-CZ" b="1" dirty="0"/>
              <a:t> - s</a:t>
            </a:r>
            <a:r>
              <a:rPr lang="en-US" b="1" dirty="0" err="1"/>
              <a:t>ignificant</a:t>
            </a:r>
            <a:r>
              <a:rPr lang="en-US" b="1" dirty="0"/>
              <a:t> (mostly negative) impact on partner life</a:t>
            </a:r>
            <a:endParaRPr lang="cs-CZ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CFD60CA-82DA-4261-951D-404296E65406}"/>
              </a:ext>
            </a:extLst>
          </p:cNvPr>
          <p:cNvSpPr/>
          <p:nvPr/>
        </p:nvSpPr>
        <p:spPr>
          <a:xfrm>
            <a:off x="968991" y="5390302"/>
            <a:ext cx="791570" cy="320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77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1F168-2D2E-49F6-916C-82D4BC44C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Families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diplomats</a:t>
            </a:r>
            <a:r>
              <a:rPr lang="cs-CZ" dirty="0"/>
              <a:t> (</a:t>
            </a:r>
            <a:r>
              <a:rPr lang="cs-CZ" dirty="0" err="1"/>
              <a:t>partners</a:t>
            </a:r>
            <a:r>
              <a:rPr lang="cs-CZ" dirty="0"/>
              <a:t>/</a:t>
            </a:r>
            <a:r>
              <a:rPr lang="cs-CZ" dirty="0" err="1"/>
              <a:t>spouses</a:t>
            </a:r>
            <a:r>
              <a:rPr lang="cs-CZ" dirty="0"/>
              <a:t>/</a:t>
            </a:r>
            <a:r>
              <a:rPr lang="cs-CZ" dirty="0" err="1"/>
              <a:t>children</a:t>
            </a:r>
            <a:r>
              <a:rPr lang="cs-CZ" dirty="0"/>
              <a:t>/</a:t>
            </a:r>
            <a:r>
              <a:rPr lang="cs-CZ" dirty="0" err="1"/>
              <a:t>parents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E0B105-C2DB-473F-A73F-78F459270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family members live in insecurity - limited health insurance, reimbursement of medical expenses</a:t>
            </a:r>
            <a:r>
              <a:rPr lang="cs-CZ" dirty="0"/>
              <a:t> (</a:t>
            </a:r>
            <a:r>
              <a:rPr lang="cs-CZ" dirty="0" err="1"/>
              <a:t>usually</a:t>
            </a:r>
            <a:r>
              <a:rPr lang="cs-CZ" dirty="0"/>
              <a:t> ex-post)</a:t>
            </a:r>
            <a:endParaRPr lang="en-US" dirty="0"/>
          </a:p>
          <a:p>
            <a:pPr fontAlgn="base"/>
            <a:r>
              <a:rPr lang="cs-CZ" dirty="0"/>
              <a:t>a </a:t>
            </a:r>
            <a:r>
              <a:rPr lang="en-US" dirty="0"/>
              <a:t>child has to adapt (school, language, social ties)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9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95888"/>
            <a:ext cx="9307788" cy="93315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Relationship between institution and partner</a:t>
            </a:r>
            <a:r>
              <a:rPr lang="cs-CZ" sz="3200" dirty="0"/>
              <a:t>/</a:t>
            </a:r>
            <a:r>
              <a:rPr lang="cs-CZ" sz="3200" dirty="0" err="1"/>
              <a:t>wife</a:t>
            </a:r>
            <a:r>
              <a:rPr lang="cs-CZ" sz="3200" dirty="0"/>
              <a:t>/</a:t>
            </a:r>
            <a:r>
              <a:rPr lang="cs-CZ" sz="3200" dirty="0" err="1"/>
              <a:t>husband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diplomat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AC521AE-D626-4102-A39F-E63BE3592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891553"/>
              </p:ext>
            </p:extLst>
          </p:nvPr>
        </p:nvGraphicFramePr>
        <p:xfrm>
          <a:off x="914400" y="1357460"/>
          <a:ext cx="10454326" cy="5386555"/>
        </p:xfrm>
        <a:graphic>
          <a:graphicData uri="http://schemas.openxmlformats.org/drawingml/2006/table">
            <a:tbl>
              <a:tblPr firstRow="1" firstCol="1" bandRow="1"/>
              <a:tblGrid>
                <a:gridCol w="1225485">
                  <a:extLst>
                    <a:ext uri="{9D8B030D-6E8A-4147-A177-3AD203B41FA5}">
                      <a16:colId xmlns:a16="http://schemas.microsoft.com/office/drawing/2014/main" val="2589075330"/>
                    </a:ext>
                  </a:extLst>
                </a:gridCol>
                <a:gridCol w="3258859">
                  <a:extLst>
                    <a:ext uri="{9D8B030D-6E8A-4147-A177-3AD203B41FA5}">
                      <a16:colId xmlns:a16="http://schemas.microsoft.com/office/drawing/2014/main" val="135805690"/>
                    </a:ext>
                  </a:extLst>
                </a:gridCol>
                <a:gridCol w="2984991">
                  <a:extLst>
                    <a:ext uri="{9D8B030D-6E8A-4147-A177-3AD203B41FA5}">
                      <a16:colId xmlns:a16="http://schemas.microsoft.com/office/drawing/2014/main" val="4206975861"/>
                    </a:ext>
                  </a:extLst>
                </a:gridCol>
                <a:gridCol w="2984991">
                  <a:extLst>
                    <a:ext uri="{9D8B030D-6E8A-4147-A177-3AD203B41FA5}">
                      <a16:colId xmlns:a16="http://schemas.microsoft.com/office/drawing/2014/main" val="622156790"/>
                    </a:ext>
                  </a:extLst>
                </a:gridCol>
              </a:tblGrid>
              <a:tr h="360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Employment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support</a:t>
                      </a: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Allowances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benefits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Existence of organization supporting partners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spouses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704113"/>
                  </a:ext>
                </a:extLst>
              </a:tr>
              <a:tr h="73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officially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the existence of bilateral agreements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part of the diploma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's salary, damage insurance (outside the EU)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European Union Families Network, EUFASA</a:t>
                      </a: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974309"/>
                  </a:ext>
                </a:extLst>
              </a:tr>
              <a:tr h="1473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civil servants are entitled to unpaid leave during their stay abroad</a:t>
                      </a: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an accompanying spouse or partner living in a joint household, language courses and pre-departure training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Finish Foreign Service Spouses Association, ULPU</a:t>
                      </a: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329899"/>
                  </a:ext>
                </a:extLst>
              </a:tr>
              <a:tr h="128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there are labor exchanges, bilateral agreements, conventions with private companies, unlimited unpaid leave for accompanying partners employed in the state administration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Monthly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part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the salary of diplomats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Association Française des Conjoints d'Agents du Ministère des Affaires Etrangères, 80 </a:t>
                      </a:r>
                      <a:r>
                        <a:rPr lang="fr-F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volunteer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liaison </a:t>
                      </a:r>
                      <a:r>
                        <a:rPr lang="fr-F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officers</a:t>
                      </a: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at the French </a:t>
                      </a:r>
                      <a:r>
                        <a:rPr lang="fr-F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Embassies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760555"/>
                  </a:ext>
                </a:extLst>
              </a:tr>
              <a:tr h="1473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There is no systematic job search support, 6 bilateral agreements have been concluded, if both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are diplomats, one must not be subordinated to the other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 of the diplomat's salary, a pre-departure training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right to a contribution of EUR 5,000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EUR 10,000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case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accident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Association of Minority Staff Families - LADDGA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18" marR="41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958096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9C80E13A-1DA6-4FC7-A2AF-8A9EAE4650D8}"/>
              </a:ext>
            </a:extLst>
          </p:cNvPr>
          <p:cNvSpPr txBox="1"/>
          <p:nvPr/>
        </p:nvSpPr>
        <p:spPr>
          <a:xfrm>
            <a:off x="820132" y="1029038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314568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56BBC23-5304-4ACA-B34A-6C8544494A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608888"/>
              </p:ext>
            </p:extLst>
          </p:nvPr>
        </p:nvGraphicFramePr>
        <p:xfrm>
          <a:off x="421064" y="168773"/>
          <a:ext cx="11349872" cy="6597028"/>
        </p:xfrm>
        <a:graphic>
          <a:graphicData uri="http://schemas.openxmlformats.org/drawingml/2006/table">
            <a:tbl>
              <a:tblPr firstRow="1" firstCol="1" bandRow="1"/>
              <a:tblGrid>
                <a:gridCol w="992957">
                  <a:extLst>
                    <a:ext uri="{9D8B030D-6E8A-4147-A177-3AD203B41FA5}">
                      <a16:colId xmlns:a16="http://schemas.microsoft.com/office/drawing/2014/main" val="1439112775"/>
                    </a:ext>
                  </a:extLst>
                </a:gridCol>
                <a:gridCol w="3827282">
                  <a:extLst>
                    <a:ext uri="{9D8B030D-6E8A-4147-A177-3AD203B41FA5}">
                      <a16:colId xmlns:a16="http://schemas.microsoft.com/office/drawing/2014/main" val="1596820095"/>
                    </a:ext>
                  </a:extLst>
                </a:gridCol>
                <a:gridCol w="3692165">
                  <a:extLst>
                    <a:ext uri="{9D8B030D-6E8A-4147-A177-3AD203B41FA5}">
                      <a16:colId xmlns:a16="http://schemas.microsoft.com/office/drawing/2014/main" val="1298189963"/>
                    </a:ext>
                  </a:extLst>
                </a:gridCol>
                <a:gridCol w="2837468">
                  <a:extLst>
                    <a:ext uri="{9D8B030D-6E8A-4147-A177-3AD203B41FA5}">
                      <a16:colId xmlns:a16="http://schemas.microsoft.com/office/drawing/2014/main" val="1760308063"/>
                    </a:ext>
                  </a:extLst>
                </a:gridCol>
              </a:tblGrid>
              <a:tr h="685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a vacancy is at the embassy, the accompanying partner is preferred, a database of vacancies at the embassy and other German institutions abroad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courses such as: language, intercultural knowledge workshops, special seminars for families heading for the first post, seminars for partner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of family and partners at the MFA (FFD), pilot project - seven partners of diplomats employed as liaison officers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nowadays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21) – part-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109600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 are offered employment at embassy offices for the contract, mostly in the administration (not the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the missions), civil servants can get unpaid leave when traveling with the diplomat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(RP-SRDRP), at the Ministry of Foreign Affairs the function of the family officer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51429"/>
                  </a:ext>
                </a:extLst>
              </a:tr>
              <a:tr h="454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the existence of bilateral agreements and memoranda, it is not usually possible to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directly at the embassy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Club der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Angehörigen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liaison officers at individual embassies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198932"/>
                  </a:ext>
                </a:extLst>
              </a:tr>
              <a:tr h="339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Preferred right for husband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wife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/partner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fill vacancies in a foreign mission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connected with the spouse's residence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(up to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429071"/>
                  </a:ext>
                </a:extLst>
              </a:tr>
              <a:tr h="570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Slovenia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it is envisaged to conclude bilateral agreements and to employ partners / recruits on administrative and technical positions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Allowance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600 - 700 EUR / month, the contribution to language courses is considered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912636"/>
                  </a:ext>
                </a:extLst>
              </a:tr>
              <a:tr h="1262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Switzerland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Database of vacancies at Swiss embassies (in preparation), unpaid leave for state administration staff accompanying diplomats abroad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ontacts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with Chambers of Commerce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llowance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a spouse (if the accompanying partner is present on a foreign post for at least 9 months a year), language courses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 / VEEDA Partner Association, Family Office (within the Human Resources Division of the MFA), Adecco Partnership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53393"/>
                  </a:ext>
                </a:extLst>
              </a:tr>
              <a:tr h="454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employed as administrative staff, flexible employment, job sharing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Liaison Officer, Community Liaison Officer, Institute of Foreign Services - Seminars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857272"/>
                  </a:ext>
                </a:extLst>
              </a:tr>
              <a:tr h="1262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Ministry offers jobs at the embassy, job sharing in the case of diplomatic spouses, bilateral agreements (60), employed partners do not come up with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as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diplomats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it is not possible to send both partners to one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mission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abroad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3 years, they are guaranteed unpaid off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found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Diplomatic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Families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Association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Liaison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Officers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21414" marR="21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624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44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639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Relationship between institution and partner</a:t>
            </a:r>
            <a:r>
              <a:rPr lang="cs-CZ" dirty="0"/>
              <a:t>/</a:t>
            </a:r>
            <a:r>
              <a:rPr lang="cs-CZ" dirty="0" err="1"/>
              <a:t>wife</a:t>
            </a:r>
            <a:r>
              <a:rPr lang="cs-CZ" dirty="0"/>
              <a:t>/</a:t>
            </a:r>
            <a:r>
              <a:rPr lang="cs-CZ" dirty="0" err="1"/>
              <a:t>husband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diplomat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78B1E7D-1CEA-4B21-8781-713279F3B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64079"/>
              </p:ext>
            </p:extLst>
          </p:nvPr>
        </p:nvGraphicFramePr>
        <p:xfrm>
          <a:off x="1395167" y="2224725"/>
          <a:ext cx="9837318" cy="4038280"/>
        </p:xfrm>
        <a:graphic>
          <a:graphicData uri="http://schemas.openxmlformats.org/drawingml/2006/table">
            <a:tbl>
              <a:tblPr firstRow="1" firstCol="1" bandRow="1"/>
              <a:tblGrid>
                <a:gridCol w="1661932">
                  <a:extLst>
                    <a:ext uri="{9D8B030D-6E8A-4147-A177-3AD203B41FA5}">
                      <a16:colId xmlns:a16="http://schemas.microsoft.com/office/drawing/2014/main" val="1035105594"/>
                    </a:ext>
                  </a:extLst>
                </a:gridCol>
                <a:gridCol w="2784143">
                  <a:extLst>
                    <a:ext uri="{9D8B030D-6E8A-4147-A177-3AD203B41FA5}">
                      <a16:colId xmlns:a16="http://schemas.microsoft.com/office/drawing/2014/main" val="117995985"/>
                    </a:ext>
                  </a:extLst>
                </a:gridCol>
                <a:gridCol w="1910686">
                  <a:extLst>
                    <a:ext uri="{9D8B030D-6E8A-4147-A177-3AD203B41FA5}">
                      <a16:colId xmlns:a16="http://schemas.microsoft.com/office/drawing/2014/main" val="1337784451"/>
                    </a:ext>
                  </a:extLst>
                </a:gridCol>
                <a:gridCol w="3480557">
                  <a:extLst>
                    <a:ext uri="{9D8B030D-6E8A-4147-A177-3AD203B41FA5}">
                      <a16:colId xmlns:a16="http://schemas.microsoft.com/office/drawing/2014/main" val="3303937771"/>
                    </a:ext>
                  </a:extLst>
                </a:gridCol>
              </a:tblGrid>
              <a:tr h="63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Reimbursement of social / pension insurance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892855"/>
                  </a:ext>
                </a:extLst>
              </a:tr>
              <a:tr h="421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EEAS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only for partners with lower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only supplementary sickness insurance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24862"/>
                  </a:ext>
                </a:extLst>
              </a:tr>
              <a:tr h="128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From the age of 63, the partner receives a special monthly reimbursement of the pension, compensation for the lost pension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divorced partners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receive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2668"/>
                  </a:ext>
                </a:extLst>
              </a:tr>
              <a:tr h="421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insurance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diplomats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additional insurance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extra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413247"/>
                  </a:ext>
                </a:extLst>
              </a:tr>
              <a:tr h="20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362486"/>
                  </a:ext>
                </a:extLst>
              </a:tr>
              <a:tr h="63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reimbursed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to 50-80 %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ntitlement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ompensation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lost pension (additional 5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employee's salary)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834412"/>
                  </a:ext>
                </a:extLst>
              </a:tr>
              <a:tr h="204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Poland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2734" marR="627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946504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9FD57C1C-55A5-482B-8083-67E93B2D14B2}"/>
              </a:ext>
            </a:extLst>
          </p:cNvPr>
          <p:cNvSpPr txBox="1"/>
          <p:nvPr/>
        </p:nvSpPr>
        <p:spPr>
          <a:xfrm>
            <a:off x="1300899" y="1745475"/>
            <a:ext cx="3799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Research</a:t>
            </a:r>
            <a:r>
              <a:rPr lang="cs-CZ" sz="1400" dirty="0"/>
              <a:t> done 2015/2016</a:t>
            </a:r>
          </a:p>
        </p:txBody>
      </p:sp>
    </p:spTree>
    <p:extLst>
      <p:ext uri="{BB962C8B-B14F-4D97-AF65-F5344CB8AC3E}">
        <p14:creationId xmlns:p14="http://schemas.microsoft.com/office/powerpoint/2010/main" val="1970667617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5121</TotalTime>
  <Words>3227</Words>
  <Application>Microsoft Office PowerPoint</Application>
  <PresentationFormat>Widescreen</PresentationFormat>
  <Paragraphs>503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Balík</vt:lpstr>
      <vt:lpstr>The Research projetcts an overview and results </vt:lpstr>
      <vt:lpstr>Contact</vt:lpstr>
      <vt:lpstr>Countries analyzed</vt:lpstr>
      <vt:lpstr>Reconciliation of family and work life Main issues</vt:lpstr>
      <vt:lpstr>Families of diplomats (partners/spouses/children/parents) Main issues</vt:lpstr>
      <vt:lpstr>Families of diplomats (partners/spouses/children/parents) Main issues</vt:lpstr>
      <vt:lpstr>Relationship between institution and partner/wife/husband of diplomat</vt:lpstr>
      <vt:lpstr>PowerPoint Presentation</vt:lpstr>
      <vt:lpstr>Relationship between institution and partner/wife/husband of diplomat</vt:lpstr>
      <vt:lpstr>PowerPoint Presentation</vt:lpstr>
      <vt:lpstr>The institution's relationship with children</vt:lpstr>
      <vt:lpstr>Best practices?</vt:lpstr>
      <vt:lpstr>What can be improved?</vt:lpstr>
      <vt:lpstr>What can be improved?</vt:lpstr>
      <vt:lpstr>Relations between the ministry and diplomat</vt:lpstr>
      <vt:lpstr>Relations between the ministry and diplomat</vt:lpstr>
      <vt:lpstr>Equal representation in management positions</vt:lpstr>
      <vt:lpstr>Relationship between the institution and the diplomat</vt:lpstr>
      <vt:lpstr>Relationship between the institution and the diplomat</vt:lpstr>
      <vt:lpstr>Relationship between the institution and the diplomat</vt:lpstr>
      <vt:lpstr>Relationship between the institution and the diplomat</vt:lpstr>
      <vt:lpstr>childbirth of diplomats or wives / partners abroad</vt:lpstr>
      <vt:lpstr>childbirth of diplomats or wives / partners abroad</vt:lpstr>
      <vt:lpstr>Institutionalization of flexible forms of work</vt:lpstr>
      <vt:lpstr>Best practices?</vt:lpstr>
      <vt:lpstr>How can it be improved?</vt:lpstr>
      <vt:lpstr>What can be improved?</vt:lpstr>
      <vt:lpstr>What can be improved?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Gender Equality in Czech Foreign Policy</dc:title>
  <dc:creator>Kateřina Kočí</dc:creator>
  <cp:lastModifiedBy>Lilian Pallum</cp:lastModifiedBy>
  <cp:revision>184</cp:revision>
  <dcterms:created xsi:type="dcterms:W3CDTF">2018-04-17T09:20:48Z</dcterms:created>
  <dcterms:modified xsi:type="dcterms:W3CDTF">2022-08-10T20:35:09Z</dcterms:modified>
</cp:coreProperties>
</file>